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Canva Sans" charset="1" panose="020B0503030501040103"/>
      <p:regular r:id="rId24"/>
    </p:embeddedFont>
    <p:embeddedFont>
      <p:font typeface="Canva Sans Bold" charset="1" panose="020B0803030501040103"/>
      <p:regular r:id="rId25"/>
    </p:embeddedFont>
    <p:embeddedFont>
      <p:font typeface="Fira Sans" charset="1" panose="020B0503050000020004"/>
      <p:regular r:id="rId26"/>
    </p:embeddedFont>
    <p:embeddedFont>
      <p:font typeface="Fira Sans Medium" charset="1" panose="020B0603050000020004"/>
      <p:regular r:id="rId27"/>
    </p:embeddedFont>
    <p:embeddedFont>
      <p:font typeface="Aileron Bold" charset="1" panose="000008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4.png" Type="http://schemas.openxmlformats.org/officeDocument/2006/relationships/image"/><Relationship Id="rId11" Target="../media/image75.png" Type="http://schemas.openxmlformats.org/officeDocument/2006/relationships/image"/><Relationship Id="rId2" Target="../media/image1.jpeg" Type="http://schemas.openxmlformats.org/officeDocument/2006/relationships/image"/><Relationship Id="rId3" Target="../media/image69.png" Type="http://schemas.openxmlformats.org/officeDocument/2006/relationships/image"/><Relationship Id="rId4" Target="../media/image70.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71.png" Type="http://schemas.openxmlformats.org/officeDocument/2006/relationships/image"/><Relationship Id="rId8" Target="../media/image72.svg" Type="http://schemas.openxmlformats.org/officeDocument/2006/relationships/image"/><Relationship Id="rId9" Target="../media/image7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9.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0.png" Type="http://schemas.openxmlformats.org/officeDocument/2006/relationships/image"/><Relationship Id="rId6" Target="../media/image61.svg" Type="http://schemas.openxmlformats.org/officeDocument/2006/relationships/image"/><Relationship Id="rId7" Target="../media/image76.png" Type="http://schemas.openxmlformats.org/officeDocument/2006/relationships/image"/><Relationship Id="rId8" Target="../media/image77.png" Type="http://schemas.openxmlformats.org/officeDocument/2006/relationships/image"/><Relationship Id="rId9" Target="../media/image7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0.png" Type="http://schemas.openxmlformats.org/officeDocument/2006/relationships/image"/><Relationship Id="rId4" Target="../media/image61.svg" Type="http://schemas.openxmlformats.org/officeDocument/2006/relationships/image"/><Relationship Id="rId5" Target="../media/image80.png" Type="http://schemas.openxmlformats.org/officeDocument/2006/relationships/image"/><Relationship Id="rId6" Target="../media/image81.png" Type="http://schemas.openxmlformats.org/officeDocument/2006/relationships/image"/><Relationship Id="rId7" Target="../media/image8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3.png" Type="http://schemas.openxmlformats.org/officeDocument/2006/relationships/image"/><Relationship Id="rId4" Target="../media/image84.png" Type="http://schemas.openxmlformats.org/officeDocument/2006/relationships/image"/><Relationship Id="rId5" Target="../media/image54.png" Type="http://schemas.openxmlformats.org/officeDocument/2006/relationships/image"/><Relationship Id="rId6" Target="../media/image55.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0.png" Type="http://schemas.openxmlformats.org/officeDocument/2006/relationships/image"/><Relationship Id="rId4" Target="../media/image6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85.png" Type="http://schemas.openxmlformats.org/officeDocument/2006/relationships/image"/><Relationship Id="rId8" Target="../media/image8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9.png" Type="http://schemas.openxmlformats.org/officeDocument/2006/relationships/image"/><Relationship Id="rId6" Target="../media/image70.svg" Type="http://schemas.openxmlformats.org/officeDocument/2006/relationships/image"/><Relationship Id="rId7" Target="../media/image50.png" Type="http://schemas.openxmlformats.org/officeDocument/2006/relationships/image"/><Relationship Id="rId8" Target="../media/image51.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3.svg" Type="http://schemas.openxmlformats.org/officeDocument/2006/relationships/image"/><Relationship Id="rId11" Target="../media/image94.png" Type="http://schemas.openxmlformats.org/officeDocument/2006/relationships/image"/><Relationship Id="rId12" Target="../media/image95.svg" Type="http://schemas.openxmlformats.org/officeDocument/2006/relationships/image"/><Relationship Id="rId13" Target="../media/image96.png" Type="http://schemas.openxmlformats.org/officeDocument/2006/relationships/image"/><Relationship Id="rId2" Target="../media/image1.jpeg" Type="http://schemas.openxmlformats.org/officeDocument/2006/relationships/image"/><Relationship Id="rId3" Target="../media/image88.png" Type="http://schemas.openxmlformats.org/officeDocument/2006/relationships/image"/><Relationship Id="rId4" Target="../media/image89.svg" Type="http://schemas.openxmlformats.org/officeDocument/2006/relationships/image"/><Relationship Id="rId5" Target="../media/image71.png" Type="http://schemas.openxmlformats.org/officeDocument/2006/relationships/image"/><Relationship Id="rId6" Target="../media/image72.svg" Type="http://schemas.openxmlformats.org/officeDocument/2006/relationships/image"/><Relationship Id="rId7" Target="../media/image90.png" Type="http://schemas.openxmlformats.org/officeDocument/2006/relationships/image"/><Relationship Id="rId8" Target="../media/image91.svg" Type="http://schemas.openxmlformats.org/officeDocument/2006/relationships/image"/><Relationship Id="rId9" Target="../media/image9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2.svg" Type="http://schemas.openxmlformats.org/officeDocument/2006/relationships/image"/><Relationship Id="rId11" Target="../media/image103.png" Type="http://schemas.openxmlformats.org/officeDocument/2006/relationships/image"/><Relationship Id="rId12" Target="../media/image104.svg" Type="http://schemas.openxmlformats.org/officeDocument/2006/relationships/image"/><Relationship Id="rId13" Target="../media/image105.png" Type="http://schemas.openxmlformats.org/officeDocument/2006/relationships/image"/><Relationship Id="rId14" Target="../media/image106.svg" Type="http://schemas.openxmlformats.org/officeDocument/2006/relationships/image"/><Relationship Id="rId15" Target="../media/image10.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97.png" Type="http://schemas.openxmlformats.org/officeDocument/2006/relationships/image"/><Relationship Id="rId6" Target="../media/image98.svg" Type="http://schemas.openxmlformats.org/officeDocument/2006/relationships/image"/><Relationship Id="rId7" Target="../media/image99.png" Type="http://schemas.openxmlformats.org/officeDocument/2006/relationships/image"/><Relationship Id="rId8" Target="../media/image100.svg" Type="http://schemas.openxmlformats.org/officeDocument/2006/relationships/image"/><Relationship Id="rId9" Target="../media/image10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svg" Type="http://schemas.openxmlformats.org/officeDocument/2006/relationships/image"/><Relationship Id="rId11" Target="../media/image28.pn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31.png" Type="http://schemas.openxmlformats.org/officeDocument/2006/relationships/image"/><Relationship Id="rId15" Target="../media/image32.svg" Type="http://schemas.openxmlformats.org/officeDocument/2006/relationships/image"/><Relationship Id="rId2" Target="../media/image1.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svg" Type="http://schemas.openxmlformats.org/officeDocument/2006/relationships/image"/><Relationship Id="rId11" Target="../media/image41.png" Type="http://schemas.openxmlformats.org/officeDocument/2006/relationships/image"/><Relationship Id="rId12" Target="../media/image42.png" Type="http://schemas.openxmlformats.org/officeDocument/2006/relationships/image"/><Relationship Id="rId2" Target="../media/image1.jpe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 Id="rId7" Target="../media/image37.png" Type="http://schemas.openxmlformats.org/officeDocument/2006/relationships/image"/><Relationship Id="rId8" Target="../media/image38.svg" Type="http://schemas.openxmlformats.org/officeDocument/2006/relationships/image"/><Relationship Id="rId9" Target="../media/image3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43.png" Type="http://schemas.openxmlformats.org/officeDocument/2006/relationships/image"/><Relationship Id="rId6" Target="../media/image44.svg" Type="http://schemas.openxmlformats.org/officeDocument/2006/relationships/image"/><Relationship Id="rId7" Target="../media/image45.png" Type="http://schemas.openxmlformats.org/officeDocument/2006/relationships/image"/><Relationship Id="rId8" Target="../media/image46.svg" Type="http://schemas.openxmlformats.org/officeDocument/2006/relationships/image"/><Relationship Id="rId9" Target="../media/image4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svg" Type="http://schemas.openxmlformats.org/officeDocument/2006/relationships/image"/><Relationship Id="rId2" Target="../media/image1.jpe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8.png" Type="http://schemas.openxmlformats.org/officeDocument/2006/relationships/image"/><Relationship Id="rId6" Target="../media/image49.svg" Type="http://schemas.openxmlformats.org/officeDocument/2006/relationships/image"/><Relationship Id="rId7" Target="../media/image50.png" Type="http://schemas.openxmlformats.org/officeDocument/2006/relationships/image"/><Relationship Id="rId8" Target="../media/image51.svg" Type="http://schemas.openxmlformats.org/officeDocument/2006/relationships/image"/><Relationship Id="rId9" Target="../media/image5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1.svg" Type="http://schemas.openxmlformats.org/officeDocument/2006/relationships/image"/><Relationship Id="rId11" Target="../media/image62.png" Type="http://schemas.openxmlformats.org/officeDocument/2006/relationships/image"/><Relationship Id="rId12" Target="../media/image63.png" Type="http://schemas.openxmlformats.org/officeDocument/2006/relationships/image"/><Relationship Id="rId2" Target="../media/image1.jpeg" Type="http://schemas.openxmlformats.org/officeDocument/2006/relationships/image"/><Relationship Id="rId3" Target="../media/image54.png" Type="http://schemas.openxmlformats.org/officeDocument/2006/relationships/image"/><Relationship Id="rId4" Target="../media/image55.svg" Type="http://schemas.openxmlformats.org/officeDocument/2006/relationships/image"/><Relationship Id="rId5" Target="../media/image56.png" Type="http://schemas.openxmlformats.org/officeDocument/2006/relationships/image"/><Relationship Id="rId6" Target="../media/image57.svg" Type="http://schemas.openxmlformats.org/officeDocument/2006/relationships/image"/><Relationship Id="rId7" Target="../media/image58.png" Type="http://schemas.openxmlformats.org/officeDocument/2006/relationships/image"/><Relationship Id="rId8" Target="../media/image59.svg" Type="http://schemas.openxmlformats.org/officeDocument/2006/relationships/image"/><Relationship Id="rId9" Target="../media/image6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0.png" Type="http://schemas.openxmlformats.org/officeDocument/2006/relationships/image"/><Relationship Id="rId11" Target="../media/image51.svg" Type="http://schemas.openxmlformats.org/officeDocument/2006/relationships/image"/><Relationship Id="rId12" Target="../media/image67.png" Type="http://schemas.openxmlformats.org/officeDocument/2006/relationships/image"/><Relationship Id="rId2" Target="../media/image1.jpeg" Type="http://schemas.openxmlformats.org/officeDocument/2006/relationships/image"/><Relationship Id="rId3" Target="../media/image56.png" Type="http://schemas.openxmlformats.org/officeDocument/2006/relationships/image"/><Relationship Id="rId4" Target="../media/image57.svg" Type="http://schemas.openxmlformats.org/officeDocument/2006/relationships/image"/><Relationship Id="rId5" Target="../media/image60.png" Type="http://schemas.openxmlformats.org/officeDocument/2006/relationships/image"/><Relationship Id="rId6" Target="../media/image61.svg" Type="http://schemas.openxmlformats.org/officeDocument/2006/relationships/image"/><Relationship Id="rId7" Target="../media/image64.png" Type="http://schemas.openxmlformats.org/officeDocument/2006/relationships/image"/><Relationship Id="rId8" Target="../media/image65.png" Type="http://schemas.openxmlformats.org/officeDocument/2006/relationships/image"/><Relationship Id="rId9" Target="../media/image6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6.png" Type="http://schemas.openxmlformats.org/officeDocument/2006/relationships/image"/><Relationship Id="rId4" Target="../media/image57.svg" Type="http://schemas.openxmlformats.org/officeDocument/2006/relationships/image"/><Relationship Id="rId5" Target="../media/image60.png" Type="http://schemas.openxmlformats.org/officeDocument/2006/relationships/image"/><Relationship Id="rId6" Target="../media/image61.svg" Type="http://schemas.openxmlformats.org/officeDocument/2006/relationships/image"/><Relationship Id="rId7" Target="../media/image68.png" Type="http://schemas.openxmlformats.org/officeDocument/2006/relationships/image"/><Relationship Id="rId8" Target="../media/image54.png" Type="http://schemas.openxmlformats.org/officeDocument/2006/relationships/image"/><Relationship Id="rId9" Target="../media/image5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2025647" y="-1342238"/>
            <a:ext cx="8016996" cy="4617982"/>
            <a:chOff x="0" y="0"/>
            <a:chExt cx="1212623" cy="698500"/>
          </a:xfrm>
        </p:grpSpPr>
        <p:sp>
          <p:nvSpPr>
            <p:cNvPr name="Freeform 4" id="4"/>
            <p:cNvSpPr/>
            <p:nvPr/>
          </p:nvSpPr>
          <p:spPr>
            <a:xfrm flipH="false" flipV="false" rot="0">
              <a:off x="0" y="0"/>
              <a:ext cx="1212623" cy="698500"/>
            </a:xfrm>
            <a:custGeom>
              <a:avLst/>
              <a:gdLst/>
              <a:ahLst/>
              <a:cxnLst/>
              <a:rect r="r" b="b" t="t" l="l"/>
              <a:pathLst>
                <a:path h="698500" w="1212623">
                  <a:moveTo>
                    <a:pt x="1212623" y="349250"/>
                  </a:moveTo>
                  <a:lnTo>
                    <a:pt x="1009423" y="698500"/>
                  </a:lnTo>
                  <a:lnTo>
                    <a:pt x="203200" y="698500"/>
                  </a:lnTo>
                  <a:lnTo>
                    <a:pt x="0" y="349250"/>
                  </a:lnTo>
                  <a:lnTo>
                    <a:pt x="203200" y="0"/>
                  </a:lnTo>
                  <a:lnTo>
                    <a:pt x="1009423" y="0"/>
                  </a:lnTo>
                  <a:lnTo>
                    <a:pt x="1212623" y="349250"/>
                  </a:lnTo>
                  <a:close/>
                </a:path>
              </a:pathLst>
            </a:custGeom>
            <a:solidFill>
              <a:srgbClr val="E4EDFF"/>
            </a:solidFill>
          </p:spPr>
        </p:sp>
        <p:sp>
          <p:nvSpPr>
            <p:cNvPr name="TextBox 5" id="5"/>
            <p:cNvSpPr txBox="true"/>
            <p:nvPr/>
          </p:nvSpPr>
          <p:spPr>
            <a:xfrm>
              <a:off x="114300" y="-38100"/>
              <a:ext cx="984023" cy="7366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true" flipV="false" rot="-3627445">
            <a:off x="14083723" y="3654706"/>
            <a:ext cx="8950896" cy="8950896"/>
          </a:xfrm>
          <a:custGeom>
            <a:avLst/>
            <a:gdLst/>
            <a:ahLst/>
            <a:cxnLst/>
            <a:rect r="r" b="b" t="t" l="l"/>
            <a:pathLst>
              <a:path h="8950896" w="8950896">
                <a:moveTo>
                  <a:pt x="8950896" y="0"/>
                </a:moveTo>
                <a:lnTo>
                  <a:pt x="0" y="0"/>
                </a:lnTo>
                <a:lnTo>
                  <a:pt x="0" y="8950896"/>
                </a:lnTo>
                <a:lnTo>
                  <a:pt x="8950896" y="8950896"/>
                </a:lnTo>
                <a:lnTo>
                  <a:pt x="8950896"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790938" y="7656317"/>
            <a:ext cx="5572901" cy="947674"/>
            <a:chOff x="0" y="0"/>
            <a:chExt cx="1467760" cy="249593"/>
          </a:xfrm>
        </p:grpSpPr>
        <p:sp>
          <p:nvSpPr>
            <p:cNvPr name="Freeform 8" id="8"/>
            <p:cNvSpPr/>
            <p:nvPr/>
          </p:nvSpPr>
          <p:spPr>
            <a:xfrm flipH="false" flipV="false" rot="0">
              <a:off x="0" y="0"/>
              <a:ext cx="1467760" cy="249593"/>
            </a:xfrm>
            <a:custGeom>
              <a:avLst/>
              <a:gdLst/>
              <a:ahLst/>
              <a:cxnLst/>
              <a:rect r="r" b="b" t="t" l="l"/>
              <a:pathLst>
                <a:path h="249593" w="1467760">
                  <a:moveTo>
                    <a:pt x="69460" y="0"/>
                  </a:moveTo>
                  <a:lnTo>
                    <a:pt x="1398300" y="0"/>
                  </a:lnTo>
                  <a:cubicBezTo>
                    <a:pt x="1416722" y="0"/>
                    <a:pt x="1434389" y="7318"/>
                    <a:pt x="1447415" y="20344"/>
                  </a:cubicBezTo>
                  <a:cubicBezTo>
                    <a:pt x="1460442" y="33371"/>
                    <a:pt x="1467760" y="51038"/>
                    <a:pt x="1467760" y="69460"/>
                  </a:cubicBezTo>
                  <a:lnTo>
                    <a:pt x="1467760" y="180133"/>
                  </a:lnTo>
                  <a:cubicBezTo>
                    <a:pt x="1467760" y="198555"/>
                    <a:pt x="1460442" y="216222"/>
                    <a:pt x="1447415" y="229249"/>
                  </a:cubicBezTo>
                  <a:cubicBezTo>
                    <a:pt x="1434389" y="242275"/>
                    <a:pt x="1416722" y="249593"/>
                    <a:pt x="1398300" y="249593"/>
                  </a:cubicBezTo>
                  <a:lnTo>
                    <a:pt x="69460" y="249593"/>
                  </a:lnTo>
                  <a:cubicBezTo>
                    <a:pt x="51038" y="249593"/>
                    <a:pt x="33371" y="242275"/>
                    <a:pt x="20344" y="229249"/>
                  </a:cubicBezTo>
                  <a:cubicBezTo>
                    <a:pt x="7318" y="216222"/>
                    <a:pt x="0" y="198555"/>
                    <a:pt x="0" y="180133"/>
                  </a:cubicBezTo>
                  <a:lnTo>
                    <a:pt x="0" y="69460"/>
                  </a:lnTo>
                  <a:cubicBezTo>
                    <a:pt x="0" y="51038"/>
                    <a:pt x="7318" y="33371"/>
                    <a:pt x="20344" y="20344"/>
                  </a:cubicBezTo>
                  <a:cubicBezTo>
                    <a:pt x="33371" y="7318"/>
                    <a:pt x="51038" y="0"/>
                    <a:pt x="69460" y="0"/>
                  </a:cubicBezTo>
                  <a:close/>
                </a:path>
              </a:pathLst>
            </a:custGeom>
            <a:solidFill>
              <a:srgbClr val="2C4372"/>
            </a:solidFill>
          </p:spPr>
        </p:sp>
        <p:sp>
          <p:nvSpPr>
            <p:cNvPr name="TextBox 9" id="9"/>
            <p:cNvSpPr txBox="true"/>
            <p:nvPr/>
          </p:nvSpPr>
          <p:spPr>
            <a:xfrm>
              <a:off x="0" y="-47625"/>
              <a:ext cx="1467760" cy="297218"/>
            </a:xfrm>
            <a:prstGeom prst="rect">
              <a:avLst/>
            </a:prstGeom>
          </p:spPr>
          <p:txBody>
            <a:bodyPr anchor="ctr" rtlCol="false" tIns="50800" lIns="50800" bIns="50800" rIns="50800"/>
            <a:lstStyle/>
            <a:p>
              <a:pPr algn="ctr">
                <a:lnSpc>
                  <a:spcPts val="2800"/>
                </a:lnSpc>
              </a:pPr>
            </a:p>
          </p:txBody>
        </p:sp>
      </p:grpSp>
      <p:sp>
        <p:nvSpPr>
          <p:cNvPr name="Freeform 10" id="10"/>
          <p:cNvSpPr/>
          <p:nvPr/>
        </p:nvSpPr>
        <p:spPr>
          <a:xfrm flipH="false" flipV="false" rot="0">
            <a:off x="9120642" y="8964354"/>
            <a:ext cx="4214904" cy="4114800"/>
          </a:xfrm>
          <a:custGeom>
            <a:avLst/>
            <a:gdLst/>
            <a:ahLst/>
            <a:cxnLst/>
            <a:rect r="r" b="b" t="t" l="l"/>
            <a:pathLst>
              <a:path h="4114800" w="4214904">
                <a:moveTo>
                  <a:pt x="0" y="0"/>
                </a:moveTo>
                <a:lnTo>
                  <a:pt x="4214904" y="0"/>
                </a:lnTo>
                <a:lnTo>
                  <a:pt x="421490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grpSp>
        <p:nvGrpSpPr>
          <p:cNvPr name="Group 11" id="11"/>
          <p:cNvGrpSpPr/>
          <p:nvPr/>
        </p:nvGrpSpPr>
        <p:grpSpPr>
          <a:xfrm rot="0">
            <a:off x="11801993" y="8833900"/>
            <a:ext cx="3381761" cy="2906201"/>
            <a:chOff x="0" y="0"/>
            <a:chExt cx="812800" cy="698500"/>
          </a:xfrm>
        </p:grpSpPr>
        <p:sp>
          <p:nvSpPr>
            <p:cNvPr name="Freeform 12" id="12"/>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409575" cap="sq">
              <a:solidFill>
                <a:srgbClr val="2C4372"/>
              </a:solidFill>
              <a:prstDash val="solid"/>
              <a:miter/>
            </a:ln>
          </p:spPr>
        </p:sp>
        <p:sp>
          <p:nvSpPr>
            <p:cNvPr name="TextBox 13" id="13"/>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0767988" y="7244554"/>
            <a:ext cx="1690880" cy="1453100"/>
            <a:chOff x="0" y="0"/>
            <a:chExt cx="812800" cy="698500"/>
          </a:xfrm>
        </p:grpSpPr>
        <p:sp>
          <p:nvSpPr>
            <p:cNvPr name="Freeform 15" id="15"/>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E4EDFF"/>
            </a:solidFill>
            <a:ln cap="sq">
              <a:noFill/>
              <a:prstDash val="solid"/>
              <a:miter/>
            </a:ln>
          </p:spPr>
        </p:sp>
        <p:sp>
          <p:nvSpPr>
            <p:cNvPr name="TextBox 16" id="16"/>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10019922" y="2417546"/>
            <a:ext cx="748067" cy="748067"/>
          </a:xfrm>
          <a:custGeom>
            <a:avLst/>
            <a:gdLst/>
            <a:ahLst/>
            <a:cxnLst/>
            <a:rect r="r" b="b" t="t" l="l"/>
            <a:pathLst>
              <a:path h="748067" w="748067">
                <a:moveTo>
                  <a:pt x="0" y="0"/>
                </a:moveTo>
                <a:lnTo>
                  <a:pt x="748066" y="0"/>
                </a:lnTo>
                <a:lnTo>
                  <a:pt x="748066" y="748066"/>
                </a:lnTo>
                <a:lnTo>
                  <a:pt x="0" y="74806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10800000">
            <a:off x="-664007" y="8743515"/>
            <a:ext cx="2550195" cy="2615585"/>
          </a:xfrm>
          <a:custGeom>
            <a:avLst/>
            <a:gdLst/>
            <a:ahLst/>
            <a:cxnLst/>
            <a:rect r="r" b="b" t="t" l="l"/>
            <a:pathLst>
              <a:path h="2615585" w="2550195">
                <a:moveTo>
                  <a:pt x="0" y="0"/>
                </a:moveTo>
                <a:lnTo>
                  <a:pt x="2550195" y="0"/>
                </a:lnTo>
                <a:lnTo>
                  <a:pt x="2550195" y="2615585"/>
                </a:lnTo>
                <a:lnTo>
                  <a:pt x="0" y="261558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9" id="19"/>
          <p:cNvGrpSpPr/>
          <p:nvPr/>
        </p:nvGrpSpPr>
        <p:grpSpPr>
          <a:xfrm rot="0">
            <a:off x="6628336" y="271526"/>
            <a:ext cx="4139652" cy="822151"/>
            <a:chOff x="0" y="0"/>
            <a:chExt cx="1090279" cy="216534"/>
          </a:xfrm>
        </p:grpSpPr>
        <p:sp>
          <p:nvSpPr>
            <p:cNvPr name="Freeform 20" id="20"/>
            <p:cNvSpPr/>
            <p:nvPr/>
          </p:nvSpPr>
          <p:spPr>
            <a:xfrm flipH="false" flipV="false" rot="0">
              <a:off x="0" y="0"/>
              <a:ext cx="1090279" cy="216534"/>
            </a:xfrm>
            <a:custGeom>
              <a:avLst/>
              <a:gdLst/>
              <a:ahLst/>
              <a:cxnLst/>
              <a:rect r="r" b="b" t="t" l="l"/>
              <a:pathLst>
                <a:path h="216534" w="1090279">
                  <a:moveTo>
                    <a:pt x="93509" y="0"/>
                  </a:moveTo>
                  <a:lnTo>
                    <a:pt x="996769" y="0"/>
                  </a:lnTo>
                  <a:cubicBezTo>
                    <a:pt x="1021570" y="0"/>
                    <a:pt x="1045354" y="9852"/>
                    <a:pt x="1062890" y="27388"/>
                  </a:cubicBezTo>
                  <a:cubicBezTo>
                    <a:pt x="1080427" y="44925"/>
                    <a:pt x="1090279" y="68709"/>
                    <a:pt x="1090279" y="93509"/>
                  </a:cubicBezTo>
                  <a:lnTo>
                    <a:pt x="1090279" y="123024"/>
                  </a:lnTo>
                  <a:cubicBezTo>
                    <a:pt x="1090279" y="174668"/>
                    <a:pt x="1048413" y="216534"/>
                    <a:pt x="996769" y="216534"/>
                  </a:cubicBezTo>
                  <a:lnTo>
                    <a:pt x="93509" y="216534"/>
                  </a:lnTo>
                  <a:cubicBezTo>
                    <a:pt x="41866" y="216534"/>
                    <a:pt x="0" y="174668"/>
                    <a:pt x="0" y="123024"/>
                  </a:cubicBezTo>
                  <a:lnTo>
                    <a:pt x="0" y="93509"/>
                  </a:lnTo>
                  <a:cubicBezTo>
                    <a:pt x="0" y="41866"/>
                    <a:pt x="41866" y="0"/>
                    <a:pt x="93509" y="0"/>
                  </a:cubicBezTo>
                  <a:close/>
                </a:path>
              </a:pathLst>
            </a:custGeom>
            <a:solidFill>
              <a:srgbClr val="2C4372"/>
            </a:solidFill>
          </p:spPr>
        </p:sp>
        <p:sp>
          <p:nvSpPr>
            <p:cNvPr name="TextBox 21" id="21"/>
            <p:cNvSpPr txBox="true"/>
            <p:nvPr/>
          </p:nvSpPr>
          <p:spPr>
            <a:xfrm>
              <a:off x="0" y="-47625"/>
              <a:ext cx="1090279" cy="264159"/>
            </a:xfrm>
            <a:prstGeom prst="rect">
              <a:avLst/>
            </a:prstGeom>
          </p:spPr>
          <p:txBody>
            <a:bodyPr anchor="ctr" rtlCol="false" tIns="50800" lIns="50800" bIns="50800" rIns="50800"/>
            <a:lstStyle/>
            <a:p>
              <a:pPr algn="ctr">
                <a:lnSpc>
                  <a:spcPts val="2800"/>
                </a:lnSpc>
              </a:pPr>
              <a:r>
                <a:rPr lang="en-US" sz="2000">
                  <a:solidFill>
                    <a:srgbClr val="FFFFFF"/>
                  </a:solidFill>
                  <a:latin typeface="Canva Sans"/>
                  <a:ea typeface="Canva Sans"/>
                  <a:cs typeface="Canva Sans"/>
                  <a:sym typeface="Canva Sans"/>
                </a:rPr>
                <a:t>Supervisor : Dr Jérôme Dossogne </a:t>
              </a:r>
            </a:p>
          </p:txBody>
        </p:sp>
      </p:grpSp>
      <p:sp>
        <p:nvSpPr>
          <p:cNvPr name="Freeform 22" id="22"/>
          <p:cNvSpPr/>
          <p:nvPr/>
        </p:nvSpPr>
        <p:spPr>
          <a:xfrm flipH="false" flipV="false" rot="0">
            <a:off x="1790938" y="1028700"/>
            <a:ext cx="3134965" cy="975758"/>
          </a:xfrm>
          <a:custGeom>
            <a:avLst/>
            <a:gdLst/>
            <a:ahLst/>
            <a:cxnLst/>
            <a:rect r="r" b="b" t="t" l="l"/>
            <a:pathLst>
              <a:path h="975758" w="3134965">
                <a:moveTo>
                  <a:pt x="0" y="0"/>
                </a:moveTo>
                <a:lnTo>
                  <a:pt x="3134966" y="0"/>
                </a:lnTo>
                <a:lnTo>
                  <a:pt x="3134966" y="975758"/>
                </a:lnTo>
                <a:lnTo>
                  <a:pt x="0" y="975758"/>
                </a:lnTo>
                <a:lnTo>
                  <a:pt x="0" y="0"/>
                </a:lnTo>
                <a:close/>
              </a:path>
            </a:pathLst>
          </a:custGeom>
          <a:blipFill>
            <a:blip r:embed="rId11"/>
            <a:stretch>
              <a:fillRect l="0" t="0" r="0" b="0"/>
            </a:stretch>
          </a:blipFill>
        </p:spPr>
      </p:sp>
      <p:sp>
        <p:nvSpPr>
          <p:cNvPr name="Freeform 23" id="23"/>
          <p:cNvSpPr/>
          <p:nvPr/>
        </p:nvSpPr>
        <p:spPr>
          <a:xfrm flipH="false" flipV="false" rot="0">
            <a:off x="11568088" y="2901342"/>
            <a:ext cx="4235323" cy="6356958"/>
          </a:xfrm>
          <a:custGeom>
            <a:avLst/>
            <a:gdLst/>
            <a:ahLst/>
            <a:cxnLst/>
            <a:rect r="r" b="b" t="t" l="l"/>
            <a:pathLst>
              <a:path h="6356958" w="4235323">
                <a:moveTo>
                  <a:pt x="0" y="0"/>
                </a:moveTo>
                <a:lnTo>
                  <a:pt x="4235323" y="0"/>
                </a:lnTo>
                <a:lnTo>
                  <a:pt x="4235323" y="6356958"/>
                </a:lnTo>
                <a:lnTo>
                  <a:pt x="0" y="6356958"/>
                </a:lnTo>
                <a:lnTo>
                  <a:pt x="0" y="0"/>
                </a:lnTo>
                <a:close/>
              </a:path>
            </a:pathLst>
          </a:custGeom>
          <a:blipFill>
            <a:blip r:embed="rId12"/>
            <a:stretch>
              <a:fillRect l="0" t="0" r="0" b="0"/>
            </a:stretch>
          </a:blipFill>
        </p:spPr>
      </p:sp>
      <p:sp>
        <p:nvSpPr>
          <p:cNvPr name="TextBox 24" id="24"/>
          <p:cNvSpPr txBox="true"/>
          <p:nvPr/>
        </p:nvSpPr>
        <p:spPr>
          <a:xfrm rot="0">
            <a:off x="1790938" y="3000375"/>
            <a:ext cx="8658083" cy="3220084"/>
          </a:xfrm>
          <a:prstGeom prst="rect">
            <a:avLst/>
          </a:prstGeom>
        </p:spPr>
        <p:txBody>
          <a:bodyPr anchor="t" rtlCol="false" tIns="0" lIns="0" bIns="0" rIns="0">
            <a:spAutoFit/>
          </a:bodyPr>
          <a:lstStyle/>
          <a:p>
            <a:pPr algn="l">
              <a:lnSpc>
                <a:spcPts val="12399"/>
              </a:lnSpc>
            </a:pPr>
            <a:r>
              <a:rPr lang="en-US" sz="12399" b="true">
                <a:solidFill>
                  <a:srgbClr val="2C4372"/>
                </a:solidFill>
                <a:latin typeface="Canva Sans Bold"/>
                <a:ea typeface="Canva Sans Bold"/>
                <a:cs typeface="Canva Sans Bold"/>
                <a:sym typeface="Canva Sans Bold"/>
              </a:rPr>
              <a:t>THESIS DEFENSE</a:t>
            </a:r>
          </a:p>
        </p:txBody>
      </p:sp>
      <p:sp>
        <p:nvSpPr>
          <p:cNvPr name="TextBox 25" id="25"/>
          <p:cNvSpPr txBox="true"/>
          <p:nvPr/>
        </p:nvSpPr>
        <p:spPr>
          <a:xfrm rot="0">
            <a:off x="2171407" y="7958704"/>
            <a:ext cx="4811964" cy="352425"/>
          </a:xfrm>
          <a:prstGeom prst="rect">
            <a:avLst/>
          </a:prstGeom>
        </p:spPr>
        <p:txBody>
          <a:bodyPr anchor="t" rtlCol="false" tIns="0" lIns="0" bIns="0" rIns="0">
            <a:spAutoFit/>
          </a:bodyPr>
          <a:lstStyle/>
          <a:p>
            <a:pPr algn="ctr">
              <a:lnSpc>
                <a:spcPts val="2879"/>
              </a:lnSpc>
            </a:pPr>
            <a:r>
              <a:rPr lang="en-US" sz="2400" b="true">
                <a:solidFill>
                  <a:srgbClr val="FFFFFF"/>
                </a:solidFill>
                <a:latin typeface="Canva Sans Bold"/>
                <a:ea typeface="Canva Sans Bold"/>
                <a:cs typeface="Canva Sans Bold"/>
                <a:sym typeface="Canva Sans Bold"/>
              </a:rPr>
              <a:t>Presented by: BAKHAT ILYAS</a:t>
            </a:r>
          </a:p>
        </p:txBody>
      </p:sp>
      <p:sp>
        <p:nvSpPr>
          <p:cNvPr name="TextBox 26" id="26"/>
          <p:cNvSpPr txBox="true"/>
          <p:nvPr/>
        </p:nvSpPr>
        <p:spPr>
          <a:xfrm rot="0">
            <a:off x="1790938" y="6444277"/>
            <a:ext cx="7429841" cy="1054100"/>
          </a:xfrm>
          <a:prstGeom prst="rect">
            <a:avLst/>
          </a:prstGeom>
        </p:spPr>
        <p:txBody>
          <a:bodyPr anchor="t" rtlCol="false" tIns="0" lIns="0" bIns="0" rIns="0">
            <a:spAutoFit/>
          </a:bodyPr>
          <a:lstStyle/>
          <a:p>
            <a:pPr algn="l">
              <a:lnSpc>
                <a:spcPts val="2800"/>
              </a:lnSpc>
            </a:pPr>
            <a:r>
              <a:rPr lang="en-US" sz="2000">
                <a:solidFill>
                  <a:srgbClr val="2C4372"/>
                </a:solidFill>
                <a:latin typeface="Canva Sans"/>
                <a:ea typeface="Canva Sans"/>
                <a:cs typeface="Canva Sans"/>
                <a:sym typeface="Canva Sans"/>
              </a:rPr>
              <a:t>Cyber-range green team emulation as code:</a:t>
            </a:r>
          </a:p>
          <a:p>
            <a:pPr algn="l">
              <a:lnSpc>
                <a:spcPts val="2800"/>
              </a:lnSpc>
            </a:pPr>
            <a:r>
              <a:rPr lang="en-US" sz="2000">
                <a:solidFill>
                  <a:srgbClr val="2C4372"/>
                </a:solidFill>
                <a:latin typeface="Canva Sans"/>
                <a:ea typeface="Canva Sans"/>
                <a:cs typeface="Canva Sans"/>
                <a:sym typeface="Canva Sans"/>
              </a:rPr>
              <a:t>Leveraging Language Models for Social Engineering Defense Training </a:t>
            </a:r>
          </a:p>
        </p:txBody>
      </p:sp>
      <p:sp>
        <p:nvSpPr>
          <p:cNvPr name="TextBox 27" id="27"/>
          <p:cNvSpPr txBox="true"/>
          <p:nvPr/>
        </p:nvSpPr>
        <p:spPr>
          <a:xfrm rot="0">
            <a:off x="13335546" y="1449271"/>
            <a:ext cx="3158727" cy="352425"/>
          </a:xfrm>
          <a:prstGeom prst="rect">
            <a:avLst/>
          </a:prstGeom>
        </p:spPr>
        <p:txBody>
          <a:bodyPr anchor="t" rtlCol="false" tIns="0" lIns="0" bIns="0" rIns="0">
            <a:spAutoFit/>
          </a:bodyPr>
          <a:lstStyle/>
          <a:p>
            <a:pPr algn="r">
              <a:lnSpc>
                <a:spcPts val="2879"/>
              </a:lnSpc>
            </a:pPr>
            <a:r>
              <a:rPr lang="en-US" sz="2400" b="true">
                <a:solidFill>
                  <a:srgbClr val="2C4372"/>
                </a:solidFill>
                <a:latin typeface="Canva Sans Bold"/>
                <a:ea typeface="Canva Sans Bold"/>
                <a:cs typeface="Canva Sans Bold"/>
                <a:sym typeface="Canva Sans Bold"/>
              </a:rPr>
              <a:t>August 2025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5890918" y="8874839"/>
            <a:ext cx="4056031" cy="4181475"/>
          </a:xfrm>
          <a:custGeom>
            <a:avLst/>
            <a:gdLst/>
            <a:ahLst/>
            <a:cxnLst/>
            <a:rect r="r" b="b" t="t" l="l"/>
            <a:pathLst>
              <a:path h="4181475" w="4056031">
                <a:moveTo>
                  <a:pt x="0" y="0"/>
                </a:moveTo>
                <a:lnTo>
                  <a:pt x="4056031" y="0"/>
                </a:lnTo>
                <a:lnTo>
                  <a:pt x="4056031" y="4181475"/>
                </a:lnTo>
                <a:lnTo>
                  <a:pt x="0" y="41814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414314" y="9258300"/>
            <a:ext cx="5796572" cy="5796572"/>
          </a:xfrm>
          <a:custGeom>
            <a:avLst/>
            <a:gdLst/>
            <a:ahLst/>
            <a:cxnLst/>
            <a:rect r="r" b="b" t="t" l="l"/>
            <a:pathLst>
              <a:path h="5796572" w="5796572">
                <a:moveTo>
                  <a:pt x="0" y="0"/>
                </a:moveTo>
                <a:lnTo>
                  <a:pt x="5796572" y="0"/>
                </a:lnTo>
                <a:lnTo>
                  <a:pt x="5796572" y="5796572"/>
                </a:lnTo>
                <a:lnTo>
                  <a:pt x="0" y="57965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883906">
            <a:off x="-4644863" y="-3483853"/>
            <a:ext cx="5301060" cy="5368162"/>
          </a:xfrm>
          <a:custGeom>
            <a:avLst/>
            <a:gdLst/>
            <a:ahLst/>
            <a:cxnLst/>
            <a:rect r="r" b="b" t="t" l="l"/>
            <a:pathLst>
              <a:path h="5368162" w="5301060">
                <a:moveTo>
                  <a:pt x="0" y="0"/>
                </a:moveTo>
                <a:lnTo>
                  <a:pt x="5301060" y="0"/>
                </a:lnTo>
                <a:lnTo>
                  <a:pt x="5301060" y="5368162"/>
                </a:lnTo>
                <a:lnTo>
                  <a:pt x="0" y="53681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1527141" y="2346255"/>
            <a:ext cx="4303250" cy="7355982"/>
          </a:xfrm>
          <a:custGeom>
            <a:avLst/>
            <a:gdLst/>
            <a:ahLst/>
            <a:cxnLst/>
            <a:rect r="r" b="b" t="t" l="l"/>
            <a:pathLst>
              <a:path h="7355982" w="4303250">
                <a:moveTo>
                  <a:pt x="0" y="0"/>
                </a:moveTo>
                <a:lnTo>
                  <a:pt x="4303249" y="0"/>
                </a:lnTo>
                <a:lnTo>
                  <a:pt x="4303249" y="7355982"/>
                </a:lnTo>
                <a:lnTo>
                  <a:pt x="0" y="7355982"/>
                </a:lnTo>
                <a:lnTo>
                  <a:pt x="0" y="0"/>
                </a:lnTo>
                <a:close/>
              </a:path>
            </a:pathLst>
          </a:custGeom>
          <a:blipFill>
            <a:blip r:embed="rId9"/>
            <a:stretch>
              <a:fillRect l="0" t="0" r="0" b="0"/>
            </a:stretch>
          </a:blipFill>
        </p:spPr>
      </p:sp>
      <p:sp>
        <p:nvSpPr>
          <p:cNvPr name="Freeform 7" id="7"/>
          <p:cNvSpPr/>
          <p:nvPr/>
        </p:nvSpPr>
        <p:spPr>
          <a:xfrm flipH="false" flipV="false" rot="0">
            <a:off x="6275766" y="2346255"/>
            <a:ext cx="11247409" cy="2915995"/>
          </a:xfrm>
          <a:custGeom>
            <a:avLst/>
            <a:gdLst/>
            <a:ahLst/>
            <a:cxnLst/>
            <a:rect r="r" b="b" t="t" l="l"/>
            <a:pathLst>
              <a:path h="2915995" w="11247409">
                <a:moveTo>
                  <a:pt x="0" y="0"/>
                </a:moveTo>
                <a:lnTo>
                  <a:pt x="11247409" y="0"/>
                </a:lnTo>
                <a:lnTo>
                  <a:pt x="11247409" y="2915994"/>
                </a:lnTo>
                <a:lnTo>
                  <a:pt x="0" y="2915994"/>
                </a:lnTo>
                <a:lnTo>
                  <a:pt x="0" y="0"/>
                </a:lnTo>
                <a:close/>
              </a:path>
            </a:pathLst>
          </a:custGeom>
          <a:blipFill>
            <a:blip r:embed="rId10"/>
            <a:stretch>
              <a:fillRect l="0" t="0" r="0" b="0"/>
            </a:stretch>
          </a:blipFill>
        </p:spPr>
      </p:sp>
      <p:sp>
        <p:nvSpPr>
          <p:cNvPr name="Freeform 8" id="8"/>
          <p:cNvSpPr/>
          <p:nvPr/>
        </p:nvSpPr>
        <p:spPr>
          <a:xfrm flipH="false" flipV="false" rot="0">
            <a:off x="6275766" y="5547999"/>
            <a:ext cx="7616859" cy="3664235"/>
          </a:xfrm>
          <a:custGeom>
            <a:avLst/>
            <a:gdLst/>
            <a:ahLst/>
            <a:cxnLst/>
            <a:rect r="r" b="b" t="t" l="l"/>
            <a:pathLst>
              <a:path h="3664235" w="7616859">
                <a:moveTo>
                  <a:pt x="0" y="0"/>
                </a:moveTo>
                <a:lnTo>
                  <a:pt x="7616859" y="0"/>
                </a:lnTo>
                <a:lnTo>
                  <a:pt x="7616859" y="3664236"/>
                </a:lnTo>
                <a:lnTo>
                  <a:pt x="0" y="3664236"/>
                </a:lnTo>
                <a:lnTo>
                  <a:pt x="0" y="0"/>
                </a:lnTo>
                <a:close/>
              </a:path>
            </a:pathLst>
          </a:custGeom>
          <a:blipFill>
            <a:blip r:embed="rId11"/>
            <a:stretch>
              <a:fillRect l="0" t="0" r="0" b="0"/>
            </a:stretch>
          </a:blipFill>
        </p:spPr>
      </p:sp>
      <p:sp>
        <p:nvSpPr>
          <p:cNvPr name="TextBox 9" id="9"/>
          <p:cNvSpPr txBox="true"/>
          <p:nvPr/>
        </p:nvSpPr>
        <p:spPr>
          <a:xfrm rot="0">
            <a:off x="1527141" y="846532"/>
            <a:ext cx="7616859" cy="570767"/>
          </a:xfrm>
          <a:prstGeom prst="rect">
            <a:avLst/>
          </a:prstGeom>
        </p:spPr>
        <p:txBody>
          <a:bodyPr anchor="t" rtlCol="false" tIns="0" lIns="0" bIns="0" rIns="0">
            <a:spAutoFit/>
          </a:bodyPr>
          <a:lstStyle/>
          <a:p>
            <a:pPr algn="l">
              <a:lnSpc>
                <a:spcPts val="4330"/>
              </a:lnSpc>
            </a:pPr>
            <a:r>
              <a:rPr lang="en-US" sz="4330" b="true">
                <a:solidFill>
                  <a:srgbClr val="2C4372"/>
                </a:solidFill>
                <a:latin typeface="Canva Sans Bold"/>
                <a:ea typeface="Canva Sans Bold"/>
                <a:cs typeface="Canva Sans Bold"/>
                <a:sym typeface="Canva Sans Bold"/>
              </a:rPr>
              <a:t>Experimentation &amp; results</a:t>
            </a:r>
          </a:p>
        </p:txBody>
      </p:sp>
      <p:sp>
        <p:nvSpPr>
          <p:cNvPr name="TextBox 10" id="10"/>
          <p:cNvSpPr txBox="true"/>
          <p:nvPr/>
        </p:nvSpPr>
        <p:spPr>
          <a:xfrm rot="0">
            <a:off x="1527141" y="1742644"/>
            <a:ext cx="7616859" cy="316365"/>
          </a:xfrm>
          <a:prstGeom prst="rect">
            <a:avLst/>
          </a:prstGeom>
        </p:spPr>
        <p:txBody>
          <a:bodyPr anchor="t" rtlCol="false" tIns="0" lIns="0" bIns="0" rIns="0">
            <a:spAutoFit/>
          </a:bodyPr>
          <a:lstStyle/>
          <a:p>
            <a:pPr algn="l">
              <a:lnSpc>
                <a:spcPts val="2330"/>
              </a:lnSpc>
            </a:pPr>
            <a:r>
              <a:rPr lang="en-US" sz="2330" b="true">
                <a:solidFill>
                  <a:srgbClr val="2C4372"/>
                </a:solidFill>
                <a:latin typeface="Canva Sans Bold"/>
                <a:ea typeface="Canva Sans Bold"/>
                <a:cs typeface="Canva Sans Bold"/>
                <a:sym typeface="Canva Sans Bold"/>
              </a:rPr>
              <a:t>Connexion of the 16 Agents</a:t>
            </a:r>
          </a:p>
        </p:txBody>
      </p:sp>
      <p:sp>
        <p:nvSpPr>
          <p:cNvPr name="TextBox 11" id="11"/>
          <p:cNvSpPr txBox="true"/>
          <p:nvPr/>
        </p:nvSpPr>
        <p:spPr>
          <a:xfrm rot="0">
            <a:off x="6796244" y="1742644"/>
            <a:ext cx="7616859" cy="316365"/>
          </a:xfrm>
          <a:prstGeom prst="rect">
            <a:avLst/>
          </a:prstGeom>
        </p:spPr>
        <p:txBody>
          <a:bodyPr anchor="t" rtlCol="false" tIns="0" lIns="0" bIns="0" rIns="0">
            <a:spAutoFit/>
          </a:bodyPr>
          <a:lstStyle/>
          <a:p>
            <a:pPr algn="l">
              <a:lnSpc>
                <a:spcPts val="2330"/>
              </a:lnSpc>
            </a:pPr>
            <a:r>
              <a:rPr lang="en-US" sz="2330" b="true">
                <a:solidFill>
                  <a:srgbClr val="2C4372"/>
                </a:solidFill>
                <a:latin typeface="Canva Sans Bold"/>
                <a:ea typeface="Canva Sans Bold"/>
                <a:cs typeface="Canva Sans Bold"/>
                <a:sym typeface="Canva Sans Bold"/>
              </a:rPr>
              <a:t>Self-identity awareness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6271590" y="8554124"/>
            <a:ext cx="5796572" cy="5796572"/>
          </a:xfrm>
          <a:custGeom>
            <a:avLst/>
            <a:gdLst/>
            <a:ahLst/>
            <a:cxnLst/>
            <a:rect r="r" b="b" t="t" l="l"/>
            <a:pathLst>
              <a:path h="5796572" w="5796572">
                <a:moveTo>
                  <a:pt x="0" y="0"/>
                </a:moveTo>
                <a:lnTo>
                  <a:pt x="5796573" y="0"/>
                </a:lnTo>
                <a:lnTo>
                  <a:pt x="5796573" y="5796573"/>
                </a:lnTo>
                <a:lnTo>
                  <a:pt x="0" y="57965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3218127" y="-1399328"/>
            <a:ext cx="3053463" cy="3373992"/>
          </a:xfrm>
          <a:custGeom>
            <a:avLst/>
            <a:gdLst/>
            <a:ahLst/>
            <a:cxnLst/>
            <a:rect r="r" b="b" t="t" l="l"/>
            <a:pathLst>
              <a:path h="3373992" w="3053463">
                <a:moveTo>
                  <a:pt x="0" y="0"/>
                </a:moveTo>
                <a:lnTo>
                  <a:pt x="3053463" y="0"/>
                </a:lnTo>
                <a:lnTo>
                  <a:pt x="3053463" y="3373992"/>
                </a:lnTo>
                <a:lnTo>
                  <a:pt x="0" y="33739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45192" y="1467763"/>
            <a:ext cx="18261858" cy="2396869"/>
          </a:xfrm>
          <a:custGeom>
            <a:avLst/>
            <a:gdLst/>
            <a:ahLst/>
            <a:cxnLst/>
            <a:rect r="r" b="b" t="t" l="l"/>
            <a:pathLst>
              <a:path h="2396869" w="18261858">
                <a:moveTo>
                  <a:pt x="0" y="0"/>
                </a:moveTo>
                <a:lnTo>
                  <a:pt x="18261858" y="0"/>
                </a:lnTo>
                <a:lnTo>
                  <a:pt x="18261858" y="2396869"/>
                </a:lnTo>
                <a:lnTo>
                  <a:pt x="0" y="2396869"/>
                </a:lnTo>
                <a:lnTo>
                  <a:pt x="0" y="0"/>
                </a:lnTo>
                <a:close/>
              </a:path>
            </a:pathLst>
          </a:custGeom>
          <a:blipFill>
            <a:blip r:embed="rId7"/>
            <a:stretch>
              <a:fillRect l="0" t="0" r="0" b="0"/>
            </a:stretch>
          </a:blipFill>
        </p:spPr>
      </p:sp>
      <p:sp>
        <p:nvSpPr>
          <p:cNvPr name="Freeform 6" id="6"/>
          <p:cNvSpPr/>
          <p:nvPr/>
        </p:nvSpPr>
        <p:spPr>
          <a:xfrm flipH="false" flipV="false" rot="0">
            <a:off x="138185" y="5031881"/>
            <a:ext cx="9117858" cy="2792344"/>
          </a:xfrm>
          <a:custGeom>
            <a:avLst/>
            <a:gdLst/>
            <a:ahLst/>
            <a:cxnLst/>
            <a:rect r="r" b="b" t="t" l="l"/>
            <a:pathLst>
              <a:path h="2792344" w="9117858">
                <a:moveTo>
                  <a:pt x="0" y="0"/>
                </a:moveTo>
                <a:lnTo>
                  <a:pt x="9117858" y="0"/>
                </a:lnTo>
                <a:lnTo>
                  <a:pt x="9117858" y="2792344"/>
                </a:lnTo>
                <a:lnTo>
                  <a:pt x="0" y="2792344"/>
                </a:lnTo>
                <a:lnTo>
                  <a:pt x="0" y="0"/>
                </a:lnTo>
                <a:close/>
              </a:path>
            </a:pathLst>
          </a:custGeom>
          <a:blipFill>
            <a:blip r:embed="rId8"/>
            <a:stretch>
              <a:fillRect l="0" t="0" r="0" b="0"/>
            </a:stretch>
          </a:blipFill>
        </p:spPr>
      </p:sp>
      <p:sp>
        <p:nvSpPr>
          <p:cNvPr name="Freeform 7" id="7"/>
          <p:cNvSpPr/>
          <p:nvPr/>
        </p:nvSpPr>
        <p:spPr>
          <a:xfrm flipH="false" flipV="false" rot="0">
            <a:off x="9276648" y="5143500"/>
            <a:ext cx="9011352" cy="2737198"/>
          </a:xfrm>
          <a:custGeom>
            <a:avLst/>
            <a:gdLst/>
            <a:ahLst/>
            <a:cxnLst/>
            <a:rect r="r" b="b" t="t" l="l"/>
            <a:pathLst>
              <a:path h="2737198" w="9011352">
                <a:moveTo>
                  <a:pt x="0" y="0"/>
                </a:moveTo>
                <a:lnTo>
                  <a:pt x="9011352" y="0"/>
                </a:lnTo>
                <a:lnTo>
                  <a:pt x="9011352" y="2737198"/>
                </a:lnTo>
                <a:lnTo>
                  <a:pt x="0" y="2737198"/>
                </a:lnTo>
                <a:lnTo>
                  <a:pt x="0" y="0"/>
                </a:lnTo>
                <a:close/>
              </a:path>
            </a:pathLst>
          </a:custGeom>
          <a:blipFill>
            <a:blip r:embed="rId9"/>
            <a:stretch>
              <a:fillRect l="0" t="0" r="0" b="0"/>
            </a:stretch>
          </a:blipFill>
        </p:spPr>
      </p:sp>
      <p:sp>
        <p:nvSpPr>
          <p:cNvPr name="Freeform 8" id="8"/>
          <p:cNvSpPr/>
          <p:nvPr/>
        </p:nvSpPr>
        <p:spPr>
          <a:xfrm flipH="false" flipV="false" rot="0">
            <a:off x="7174866" y="7411632"/>
            <a:ext cx="3019777" cy="3019777"/>
          </a:xfrm>
          <a:custGeom>
            <a:avLst/>
            <a:gdLst/>
            <a:ahLst/>
            <a:cxnLst/>
            <a:rect r="r" b="b" t="t" l="l"/>
            <a:pathLst>
              <a:path h="3019777" w="3019777">
                <a:moveTo>
                  <a:pt x="0" y="0"/>
                </a:moveTo>
                <a:lnTo>
                  <a:pt x="3019778" y="0"/>
                </a:lnTo>
                <a:lnTo>
                  <a:pt x="3019778" y="3019777"/>
                </a:lnTo>
                <a:lnTo>
                  <a:pt x="0" y="3019777"/>
                </a:lnTo>
                <a:lnTo>
                  <a:pt x="0" y="0"/>
                </a:lnTo>
                <a:close/>
              </a:path>
            </a:pathLst>
          </a:custGeom>
          <a:blipFill>
            <a:blip r:embed="rId10"/>
            <a:stretch>
              <a:fillRect l="0" t="0" r="0" b="0"/>
            </a:stretch>
          </a:blipFill>
        </p:spPr>
      </p:sp>
      <p:sp>
        <p:nvSpPr>
          <p:cNvPr name="TextBox 9" id="9"/>
          <p:cNvSpPr txBox="true"/>
          <p:nvPr/>
        </p:nvSpPr>
        <p:spPr>
          <a:xfrm rot="0">
            <a:off x="538839" y="786179"/>
            <a:ext cx="8316551" cy="570767"/>
          </a:xfrm>
          <a:prstGeom prst="rect">
            <a:avLst/>
          </a:prstGeom>
        </p:spPr>
        <p:txBody>
          <a:bodyPr anchor="t" rtlCol="false" tIns="0" lIns="0" bIns="0" rIns="0">
            <a:spAutoFit/>
          </a:bodyPr>
          <a:lstStyle/>
          <a:p>
            <a:pPr algn="l">
              <a:lnSpc>
                <a:spcPts val="4330"/>
              </a:lnSpc>
            </a:pPr>
            <a:r>
              <a:rPr lang="en-US" sz="4330" b="true">
                <a:solidFill>
                  <a:srgbClr val="2C4372"/>
                </a:solidFill>
                <a:latin typeface="Canva Sans Bold"/>
                <a:ea typeface="Canva Sans Bold"/>
                <a:cs typeface="Canva Sans Bold"/>
                <a:sym typeface="Canva Sans Bold"/>
              </a:rPr>
              <a:t>Colleague awareness</a:t>
            </a:r>
          </a:p>
        </p:txBody>
      </p:sp>
      <p:sp>
        <p:nvSpPr>
          <p:cNvPr name="TextBox 10" id="10"/>
          <p:cNvSpPr txBox="true"/>
          <p:nvPr/>
        </p:nvSpPr>
        <p:spPr>
          <a:xfrm rot="0">
            <a:off x="138185" y="4205736"/>
            <a:ext cx="10934248" cy="570767"/>
          </a:xfrm>
          <a:prstGeom prst="rect">
            <a:avLst/>
          </a:prstGeom>
        </p:spPr>
        <p:txBody>
          <a:bodyPr anchor="t" rtlCol="false" tIns="0" lIns="0" bIns="0" rIns="0">
            <a:spAutoFit/>
          </a:bodyPr>
          <a:lstStyle/>
          <a:p>
            <a:pPr algn="l">
              <a:lnSpc>
                <a:spcPts val="4330"/>
              </a:lnSpc>
            </a:pPr>
            <a:r>
              <a:rPr lang="en-US" sz="4330" b="true">
                <a:solidFill>
                  <a:srgbClr val="2C4372"/>
                </a:solidFill>
                <a:latin typeface="Canva Sans Bold"/>
                <a:ea typeface="Canva Sans Bold"/>
                <a:cs typeface="Canva Sans Bold"/>
                <a:sym typeface="Canva Sans Bold"/>
              </a:rPr>
              <a:t>Colleague Familiarity &amp; Friendship</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4703335" y="896897"/>
            <a:ext cx="3053463" cy="3373992"/>
          </a:xfrm>
          <a:custGeom>
            <a:avLst/>
            <a:gdLst/>
            <a:ahLst/>
            <a:cxnLst/>
            <a:rect r="r" b="b" t="t" l="l"/>
            <a:pathLst>
              <a:path h="3373992" w="3053463">
                <a:moveTo>
                  <a:pt x="0" y="0"/>
                </a:moveTo>
                <a:lnTo>
                  <a:pt x="3053462" y="0"/>
                </a:lnTo>
                <a:lnTo>
                  <a:pt x="3053462" y="3373993"/>
                </a:lnTo>
                <a:lnTo>
                  <a:pt x="0" y="33739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028700" y="1028700"/>
            <a:ext cx="11301259" cy="2655796"/>
          </a:xfrm>
          <a:custGeom>
            <a:avLst/>
            <a:gdLst/>
            <a:ahLst/>
            <a:cxnLst/>
            <a:rect r="r" b="b" t="t" l="l"/>
            <a:pathLst>
              <a:path h="2655796" w="11301259">
                <a:moveTo>
                  <a:pt x="0" y="0"/>
                </a:moveTo>
                <a:lnTo>
                  <a:pt x="11301259" y="0"/>
                </a:lnTo>
                <a:lnTo>
                  <a:pt x="11301259" y="2655796"/>
                </a:lnTo>
                <a:lnTo>
                  <a:pt x="0" y="2655796"/>
                </a:lnTo>
                <a:lnTo>
                  <a:pt x="0" y="0"/>
                </a:lnTo>
                <a:close/>
              </a:path>
            </a:pathLst>
          </a:custGeom>
          <a:blipFill>
            <a:blip r:embed="rId5"/>
            <a:stretch>
              <a:fillRect l="0" t="0" r="0" b="0"/>
            </a:stretch>
          </a:blipFill>
        </p:spPr>
      </p:sp>
      <p:sp>
        <p:nvSpPr>
          <p:cNvPr name="Freeform 5" id="5"/>
          <p:cNvSpPr/>
          <p:nvPr/>
        </p:nvSpPr>
        <p:spPr>
          <a:xfrm flipH="false" flipV="false" rot="0">
            <a:off x="1028700" y="4879062"/>
            <a:ext cx="11301259" cy="4379238"/>
          </a:xfrm>
          <a:custGeom>
            <a:avLst/>
            <a:gdLst/>
            <a:ahLst/>
            <a:cxnLst/>
            <a:rect r="r" b="b" t="t" l="l"/>
            <a:pathLst>
              <a:path h="4379238" w="11301259">
                <a:moveTo>
                  <a:pt x="0" y="0"/>
                </a:moveTo>
                <a:lnTo>
                  <a:pt x="11301259" y="0"/>
                </a:lnTo>
                <a:lnTo>
                  <a:pt x="11301259" y="4379238"/>
                </a:lnTo>
                <a:lnTo>
                  <a:pt x="0" y="4379238"/>
                </a:lnTo>
                <a:lnTo>
                  <a:pt x="0" y="0"/>
                </a:lnTo>
                <a:close/>
              </a:path>
            </a:pathLst>
          </a:custGeom>
          <a:blipFill>
            <a:blip r:embed="rId6"/>
            <a:stretch>
              <a:fillRect l="0" t="0" r="0" b="0"/>
            </a:stretch>
          </a:blipFill>
        </p:spPr>
      </p:sp>
      <p:sp>
        <p:nvSpPr>
          <p:cNvPr name="Freeform 6" id="6"/>
          <p:cNvSpPr/>
          <p:nvPr/>
        </p:nvSpPr>
        <p:spPr>
          <a:xfrm flipH="false" flipV="false" rot="0">
            <a:off x="13320241" y="4122028"/>
            <a:ext cx="4235323" cy="6356958"/>
          </a:xfrm>
          <a:custGeom>
            <a:avLst/>
            <a:gdLst/>
            <a:ahLst/>
            <a:cxnLst/>
            <a:rect r="r" b="b" t="t" l="l"/>
            <a:pathLst>
              <a:path h="6356958" w="4235323">
                <a:moveTo>
                  <a:pt x="0" y="0"/>
                </a:moveTo>
                <a:lnTo>
                  <a:pt x="4235323" y="0"/>
                </a:lnTo>
                <a:lnTo>
                  <a:pt x="4235323" y="6356958"/>
                </a:lnTo>
                <a:lnTo>
                  <a:pt x="0" y="6356958"/>
                </a:lnTo>
                <a:lnTo>
                  <a:pt x="0" y="0"/>
                </a:lnTo>
                <a:close/>
              </a:path>
            </a:pathLst>
          </a:custGeom>
          <a:blipFill>
            <a:blip r:embed="rId7"/>
            <a:stretch>
              <a:fillRect l="0" t="0" r="0" b="0"/>
            </a:stretch>
          </a:blipFill>
        </p:spPr>
      </p:sp>
      <p:sp>
        <p:nvSpPr>
          <p:cNvPr name="TextBox 7" id="7"/>
          <p:cNvSpPr txBox="true"/>
          <p:nvPr/>
        </p:nvSpPr>
        <p:spPr>
          <a:xfrm rot="0">
            <a:off x="1028700" y="457933"/>
            <a:ext cx="8316551" cy="570767"/>
          </a:xfrm>
          <a:prstGeom prst="rect">
            <a:avLst/>
          </a:prstGeom>
        </p:spPr>
        <p:txBody>
          <a:bodyPr anchor="t" rtlCol="false" tIns="0" lIns="0" bIns="0" rIns="0">
            <a:spAutoFit/>
          </a:bodyPr>
          <a:lstStyle/>
          <a:p>
            <a:pPr algn="l">
              <a:lnSpc>
                <a:spcPts val="4330"/>
              </a:lnSpc>
            </a:pPr>
            <a:r>
              <a:rPr lang="en-US" sz="4330" b="true">
                <a:solidFill>
                  <a:srgbClr val="2C4372"/>
                </a:solidFill>
                <a:latin typeface="Canva Sans Bold"/>
                <a:ea typeface="Canva Sans Bold"/>
                <a:cs typeface="Canva Sans Bold"/>
                <a:sym typeface="Canva Sans Bold"/>
              </a:rPr>
              <a:t>Short Phishing attempt</a:t>
            </a:r>
          </a:p>
        </p:txBody>
      </p:sp>
      <p:sp>
        <p:nvSpPr>
          <p:cNvPr name="TextBox 8" id="8"/>
          <p:cNvSpPr txBox="true"/>
          <p:nvPr/>
        </p:nvSpPr>
        <p:spPr>
          <a:xfrm rot="0">
            <a:off x="584763" y="4179178"/>
            <a:ext cx="14853140" cy="971049"/>
          </a:xfrm>
          <a:prstGeom prst="rect">
            <a:avLst/>
          </a:prstGeom>
        </p:spPr>
        <p:txBody>
          <a:bodyPr anchor="t" rtlCol="false" tIns="0" lIns="0" bIns="0" rIns="0">
            <a:spAutoFit/>
          </a:bodyPr>
          <a:lstStyle/>
          <a:p>
            <a:pPr algn="l" marL="675830" indent="-337915" lvl="1">
              <a:lnSpc>
                <a:spcPts val="3130"/>
              </a:lnSpc>
              <a:buFont typeface="Arial"/>
              <a:buChar char="•"/>
            </a:pPr>
            <a:r>
              <a:rPr lang="en-US" b="true" sz="3130">
                <a:solidFill>
                  <a:srgbClr val="2C4372"/>
                </a:solidFill>
                <a:latin typeface="Canva Sans Bold"/>
                <a:ea typeface="Canva Sans Bold"/>
                <a:cs typeface="Canva Sans Bold"/>
                <a:sym typeface="Canva Sans Bold"/>
              </a:rPr>
              <a:t>Phishing Attack Simulation – Partial Disclosure by CEO Agent</a:t>
            </a:r>
          </a:p>
          <a:p>
            <a:pPr algn="l">
              <a:lnSpc>
                <a:spcPts val="4330"/>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538839" y="1789016"/>
            <a:ext cx="13827398" cy="3066378"/>
          </a:xfrm>
          <a:custGeom>
            <a:avLst/>
            <a:gdLst/>
            <a:ahLst/>
            <a:cxnLst/>
            <a:rect r="r" b="b" t="t" l="l"/>
            <a:pathLst>
              <a:path h="3066378" w="13827398">
                <a:moveTo>
                  <a:pt x="0" y="0"/>
                </a:moveTo>
                <a:lnTo>
                  <a:pt x="13827398" y="0"/>
                </a:lnTo>
                <a:lnTo>
                  <a:pt x="13827398" y="3066378"/>
                </a:lnTo>
                <a:lnTo>
                  <a:pt x="0" y="3066378"/>
                </a:lnTo>
                <a:lnTo>
                  <a:pt x="0" y="0"/>
                </a:lnTo>
                <a:close/>
              </a:path>
            </a:pathLst>
          </a:custGeom>
          <a:blipFill>
            <a:blip r:embed="rId3"/>
            <a:stretch>
              <a:fillRect l="0" t="-166" r="0" b="-166"/>
            </a:stretch>
          </a:blipFill>
        </p:spPr>
      </p:sp>
      <p:sp>
        <p:nvSpPr>
          <p:cNvPr name="Freeform 4" id="4"/>
          <p:cNvSpPr/>
          <p:nvPr/>
        </p:nvSpPr>
        <p:spPr>
          <a:xfrm flipH="false" flipV="false" rot="0">
            <a:off x="538839" y="6085742"/>
            <a:ext cx="14415912" cy="1693870"/>
          </a:xfrm>
          <a:custGeom>
            <a:avLst/>
            <a:gdLst/>
            <a:ahLst/>
            <a:cxnLst/>
            <a:rect r="r" b="b" t="t" l="l"/>
            <a:pathLst>
              <a:path h="1693870" w="14415912">
                <a:moveTo>
                  <a:pt x="0" y="0"/>
                </a:moveTo>
                <a:lnTo>
                  <a:pt x="14415911" y="0"/>
                </a:lnTo>
                <a:lnTo>
                  <a:pt x="14415911" y="1693869"/>
                </a:lnTo>
                <a:lnTo>
                  <a:pt x="0" y="1693869"/>
                </a:lnTo>
                <a:lnTo>
                  <a:pt x="0" y="0"/>
                </a:lnTo>
                <a:close/>
              </a:path>
            </a:pathLst>
          </a:custGeom>
          <a:blipFill>
            <a:blip r:embed="rId4"/>
            <a:stretch>
              <a:fillRect l="0" t="0" r="0" b="0"/>
            </a:stretch>
          </a:blipFill>
        </p:spPr>
      </p:sp>
      <p:sp>
        <p:nvSpPr>
          <p:cNvPr name="TextBox 5" id="5"/>
          <p:cNvSpPr txBox="true"/>
          <p:nvPr/>
        </p:nvSpPr>
        <p:spPr>
          <a:xfrm rot="0">
            <a:off x="538839" y="786179"/>
            <a:ext cx="8316551" cy="570767"/>
          </a:xfrm>
          <a:prstGeom prst="rect">
            <a:avLst/>
          </a:prstGeom>
        </p:spPr>
        <p:txBody>
          <a:bodyPr anchor="t" rtlCol="false" tIns="0" lIns="0" bIns="0" rIns="0">
            <a:spAutoFit/>
          </a:bodyPr>
          <a:lstStyle/>
          <a:p>
            <a:pPr algn="l">
              <a:lnSpc>
                <a:spcPts val="4330"/>
              </a:lnSpc>
            </a:pPr>
            <a:r>
              <a:rPr lang="en-US" sz="4330" b="true">
                <a:solidFill>
                  <a:srgbClr val="2C4372"/>
                </a:solidFill>
                <a:latin typeface="Canva Sans Bold"/>
                <a:ea typeface="Canva Sans Bold"/>
                <a:cs typeface="Canva Sans Bold"/>
                <a:sym typeface="Canva Sans Bold"/>
              </a:rPr>
              <a:t>Task Deleguation</a:t>
            </a:r>
          </a:p>
        </p:txBody>
      </p:sp>
      <p:sp>
        <p:nvSpPr>
          <p:cNvPr name="Freeform 6" id="6"/>
          <p:cNvSpPr/>
          <p:nvPr/>
        </p:nvSpPr>
        <p:spPr>
          <a:xfrm flipH="false" flipV="false" rot="0">
            <a:off x="15228389" y="66768"/>
            <a:ext cx="7061767" cy="7052940"/>
          </a:xfrm>
          <a:custGeom>
            <a:avLst/>
            <a:gdLst/>
            <a:ahLst/>
            <a:cxnLst/>
            <a:rect r="r" b="b" t="t" l="l"/>
            <a:pathLst>
              <a:path h="7052940" w="7061767">
                <a:moveTo>
                  <a:pt x="0" y="0"/>
                </a:moveTo>
                <a:lnTo>
                  <a:pt x="7061767" y="0"/>
                </a:lnTo>
                <a:lnTo>
                  <a:pt x="7061767" y="7052940"/>
                </a:lnTo>
                <a:lnTo>
                  <a:pt x="0" y="70529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7" id="7"/>
          <p:cNvSpPr txBox="true"/>
          <p:nvPr/>
        </p:nvSpPr>
        <p:spPr>
          <a:xfrm rot="0">
            <a:off x="538839" y="5229225"/>
            <a:ext cx="12852028" cy="570767"/>
          </a:xfrm>
          <a:prstGeom prst="rect">
            <a:avLst/>
          </a:prstGeom>
        </p:spPr>
        <p:txBody>
          <a:bodyPr anchor="t" rtlCol="false" tIns="0" lIns="0" bIns="0" rIns="0">
            <a:spAutoFit/>
          </a:bodyPr>
          <a:lstStyle/>
          <a:p>
            <a:pPr algn="l">
              <a:lnSpc>
                <a:spcPts val="4330"/>
              </a:lnSpc>
            </a:pPr>
            <a:r>
              <a:rPr lang="en-US" sz="4330" b="true">
                <a:solidFill>
                  <a:srgbClr val="2C4372"/>
                </a:solidFill>
                <a:latin typeface="Canva Sans Bold"/>
                <a:ea typeface="Canva Sans Bold"/>
                <a:cs typeface="Canva Sans Bold"/>
                <a:sym typeface="Canva Sans Bold"/>
              </a:rPr>
              <a:t>Answer Based on his task + Full compliance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6050453" y="7571304"/>
            <a:ext cx="3053463" cy="3373992"/>
          </a:xfrm>
          <a:custGeom>
            <a:avLst/>
            <a:gdLst/>
            <a:ahLst/>
            <a:cxnLst/>
            <a:rect r="r" b="b" t="t" l="l"/>
            <a:pathLst>
              <a:path h="3373992" w="3053463">
                <a:moveTo>
                  <a:pt x="0" y="0"/>
                </a:moveTo>
                <a:lnTo>
                  <a:pt x="3053463" y="0"/>
                </a:lnTo>
                <a:lnTo>
                  <a:pt x="3053463" y="3373992"/>
                </a:lnTo>
                <a:lnTo>
                  <a:pt x="0" y="33739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3246326" y="8047010"/>
            <a:ext cx="5796572" cy="5796572"/>
          </a:xfrm>
          <a:custGeom>
            <a:avLst/>
            <a:gdLst/>
            <a:ahLst/>
            <a:cxnLst/>
            <a:rect r="r" b="b" t="t" l="l"/>
            <a:pathLst>
              <a:path h="5796572" w="5796572">
                <a:moveTo>
                  <a:pt x="0" y="0"/>
                </a:moveTo>
                <a:lnTo>
                  <a:pt x="5796573" y="0"/>
                </a:lnTo>
                <a:lnTo>
                  <a:pt x="5796573" y="5796572"/>
                </a:lnTo>
                <a:lnTo>
                  <a:pt x="0" y="57965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6991074" y="-3998575"/>
            <a:ext cx="5796572" cy="5796572"/>
          </a:xfrm>
          <a:custGeom>
            <a:avLst/>
            <a:gdLst/>
            <a:ahLst/>
            <a:cxnLst/>
            <a:rect r="r" b="b" t="t" l="l"/>
            <a:pathLst>
              <a:path h="5796572" w="5796572">
                <a:moveTo>
                  <a:pt x="0" y="0"/>
                </a:moveTo>
                <a:lnTo>
                  <a:pt x="5796573" y="0"/>
                </a:lnTo>
                <a:lnTo>
                  <a:pt x="5796573" y="5796573"/>
                </a:lnTo>
                <a:lnTo>
                  <a:pt x="0" y="57965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1028700" y="1320738"/>
            <a:ext cx="13222337" cy="6115331"/>
          </a:xfrm>
          <a:custGeom>
            <a:avLst/>
            <a:gdLst/>
            <a:ahLst/>
            <a:cxnLst/>
            <a:rect r="r" b="b" t="t" l="l"/>
            <a:pathLst>
              <a:path h="6115331" w="13222337">
                <a:moveTo>
                  <a:pt x="0" y="0"/>
                </a:moveTo>
                <a:lnTo>
                  <a:pt x="13222337" y="0"/>
                </a:lnTo>
                <a:lnTo>
                  <a:pt x="13222337" y="6115331"/>
                </a:lnTo>
                <a:lnTo>
                  <a:pt x="0" y="6115331"/>
                </a:lnTo>
                <a:lnTo>
                  <a:pt x="0" y="0"/>
                </a:lnTo>
                <a:close/>
              </a:path>
            </a:pathLst>
          </a:custGeom>
          <a:blipFill>
            <a:blip r:embed="rId7"/>
            <a:stretch>
              <a:fillRect l="0" t="0" r="0" b="0"/>
            </a:stretch>
          </a:blipFill>
        </p:spPr>
      </p:sp>
      <p:sp>
        <p:nvSpPr>
          <p:cNvPr name="Freeform 7" id="7"/>
          <p:cNvSpPr/>
          <p:nvPr/>
        </p:nvSpPr>
        <p:spPr>
          <a:xfrm flipH="false" flipV="false" rot="0">
            <a:off x="6480659" y="7940674"/>
            <a:ext cx="4920967" cy="1793234"/>
          </a:xfrm>
          <a:custGeom>
            <a:avLst/>
            <a:gdLst/>
            <a:ahLst/>
            <a:cxnLst/>
            <a:rect r="r" b="b" t="t" l="l"/>
            <a:pathLst>
              <a:path h="1793234" w="4920967">
                <a:moveTo>
                  <a:pt x="0" y="0"/>
                </a:moveTo>
                <a:lnTo>
                  <a:pt x="4920967" y="0"/>
                </a:lnTo>
                <a:lnTo>
                  <a:pt x="4920967" y="1793234"/>
                </a:lnTo>
                <a:lnTo>
                  <a:pt x="0" y="1793234"/>
                </a:lnTo>
                <a:lnTo>
                  <a:pt x="0" y="0"/>
                </a:lnTo>
                <a:close/>
              </a:path>
            </a:pathLst>
          </a:custGeom>
          <a:blipFill>
            <a:blip r:embed="rId8"/>
            <a:stretch>
              <a:fillRect l="0" t="0" r="0" b="0"/>
            </a:stretch>
          </a:blipFill>
        </p:spPr>
      </p:sp>
      <p:sp>
        <p:nvSpPr>
          <p:cNvPr name="TextBox 8" id="8"/>
          <p:cNvSpPr txBox="true"/>
          <p:nvPr/>
        </p:nvSpPr>
        <p:spPr>
          <a:xfrm rot="0">
            <a:off x="1028700" y="457933"/>
            <a:ext cx="8316551" cy="570767"/>
          </a:xfrm>
          <a:prstGeom prst="rect">
            <a:avLst/>
          </a:prstGeom>
        </p:spPr>
        <p:txBody>
          <a:bodyPr anchor="t" rtlCol="false" tIns="0" lIns="0" bIns="0" rIns="0">
            <a:spAutoFit/>
          </a:bodyPr>
          <a:lstStyle/>
          <a:p>
            <a:pPr algn="l">
              <a:lnSpc>
                <a:spcPts val="4330"/>
              </a:lnSpc>
            </a:pPr>
            <a:r>
              <a:rPr lang="en-US" sz="4330" b="true">
                <a:solidFill>
                  <a:srgbClr val="2C4372"/>
                </a:solidFill>
                <a:latin typeface="Canva Sans Bold"/>
                <a:ea typeface="Canva Sans Bold"/>
                <a:cs typeface="Canva Sans Bold"/>
                <a:sym typeface="Canva Sans Bold"/>
              </a:rPr>
              <a:t>Prompt Injection Attempt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7098231" y="2245214"/>
            <a:ext cx="5796572" cy="5796572"/>
          </a:xfrm>
          <a:custGeom>
            <a:avLst/>
            <a:gdLst/>
            <a:ahLst/>
            <a:cxnLst/>
            <a:rect r="r" b="b" t="t" l="l"/>
            <a:pathLst>
              <a:path h="5796572" w="5796572">
                <a:moveTo>
                  <a:pt x="0" y="0"/>
                </a:moveTo>
                <a:lnTo>
                  <a:pt x="5796573" y="0"/>
                </a:lnTo>
                <a:lnTo>
                  <a:pt x="5796573" y="5796572"/>
                </a:lnTo>
                <a:lnTo>
                  <a:pt x="0" y="57965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96629" y="936851"/>
            <a:ext cx="12750912" cy="8814666"/>
          </a:xfrm>
          <a:custGeom>
            <a:avLst/>
            <a:gdLst/>
            <a:ahLst/>
            <a:cxnLst/>
            <a:rect r="r" b="b" t="t" l="l"/>
            <a:pathLst>
              <a:path h="8814666" w="12750912">
                <a:moveTo>
                  <a:pt x="0" y="0"/>
                </a:moveTo>
                <a:lnTo>
                  <a:pt x="12750911" y="0"/>
                </a:lnTo>
                <a:lnTo>
                  <a:pt x="12750911" y="8814666"/>
                </a:lnTo>
                <a:lnTo>
                  <a:pt x="0" y="8814666"/>
                </a:lnTo>
                <a:lnTo>
                  <a:pt x="0" y="0"/>
                </a:lnTo>
                <a:close/>
              </a:path>
            </a:pathLst>
          </a:custGeom>
          <a:blipFill>
            <a:blip r:embed="rId5"/>
            <a:stretch>
              <a:fillRect l="-29" t="0" r="-712" b="-2374"/>
            </a:stretch>
          </a:blipFill>
        </p:spPr>
      </p:sp>
      <p:sp>
        <p:nvSpPr>
          <p:cNvPr name="TextBox 5" id="5"/>
          <p:cNvSpPr txBox="true"/>
          <p:nvPr/>
        </p:nvSpPr>
        <p:spPr>
          <a:xfrm rot="0">
            <a:off x="1028700" y="457933"/>
            <a:ext cx="8316551" cy="570767"/>
          </a:xfrm>
          <a:prstGeom prst="rect">
            <a:avLst/>
          </a:prstGeom>
        </p:spPr>
        <p:txBody>
          <a:bodyPr anchor="t" rtlCol="false" tIns="0" lIns="0" bIns="0" rIns="0">
            <a:spAutoFit/>
          </a:bodyPr>
          <a:lstStyle/>
          <a:p>
            <a:pPr algn="l">
              <a:lnSpc>
                <a:spcPts val="4330"/>
              </a:lnSpc>
            </a:pPr>
            <a:r>
              <a:rPr lang="en-US" sz="4330" b="true">
                <a:solidFill>
                  <a:srgbClr val="2C4372"/>
                </a:solidFill>
                <a:latin typeface="Canva Sans Bold"/>
                <a:ea typeface="Canva Sans Bold"/>
                <a:cs typeface="Canva Sans Bold"/>
                <a:sym typeface="Canva Sans Bold"/>
              </a:rPr>
              <a:t>Level Manager : Introduction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3200401" y="3461728"/>
            <a:ext cx="5796572" cy="5796572"/>
          </a:xfrm>
          <a:custGeom>
            <a:avLst/>
            <a:gdLst/>
            <a:ahLst/>
            <a:cxnLst/>
            <a:rect r="r" b="b" t="t" l="l"/>
            <a:pathLst>
              <a:path h="5796572" w="5796572">
                <a:moveTo>
                  <a:pt x="0" y="0"/>
                </a:moveTo>
                <a:lnTo>
                  <a:pt x="5796572" y="0"/>
                </a:lnTo>
                <a:lnTo>
                  <a:pt x="5796572" y="5796572"/>
                </a:lnTo>
                <a:lnTo>
                  <a:pt x="0" y="57965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5890918" y="8874839"/>
            <a:ext cx="4056031" cy="4181475"/>
          </a:xfrm>
          <a:custGeom>
            <a:avLst/>
            <a:gdLst/>
            <a:ahLst/>
            <a:cxnLst/>
            <a:rect r="r" b="b" t="t" l="l"/>
            <a:pathLst>
              <a:path h="4181475" w="4056031">
                <a:moveTo>
                  <a:pt x="0" y="0"/>
                </a:moveTo>
                <a:lnTo>
                  <a:pt x="4056031" y="0"/>
                </a:lnTo>
                <a:lnTo>
                  <a:pt x="4056031" y="4181475"/>
                </a:lnTo>
                <a:lnTo>
                  <a:pt x="0" y="41814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6984534" y="-861878"/>
            <a:ext cx="2606933" cy="2825944"/>
          </a:xfrm>
          <a:custGeom>
            <a:avLst/>
            <a:gdLst/>
            <a:ahLst/>
            <a:cxnLst/>
            <a:rect r="r" b="b" t="t" l="l"/>
            <a:pathLst>
              <a:path h="2825944" w="2606933">
                <a:moveTo>
                  <a:pt x="0" y="0"/>
                </a:moveTo>
                <a:lnTo>
                  <a:pt x="2606932" y="0"/>
                </a:lnTo>
                <a:lnTo>
                  <a:pt x="2606932" y="2825944"/>
                </a:lnTo>
                <a:lnTo>
                  <a:pt x="0" y="28259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1227120" y="754683"/>
            <a:ext cx="6656513" cy="570767"/>
          </a:xfrm>
          <a:prstGeom prst="rect">
            <a:avLst/>
          </a:prstGeom>
        </p:spPr>
        <p:txBody>
          <a:bodyPr anchor="t" rtlCol="false" tIns="0" lIns="0" bIns="0" rIns="0">
            <a:spAutoFit/>
          </a:bodyPr>
          <a:lstStyle/>
          <a:p>
            <a:pPr algn="l">
              <a:lnSpc>
                <a:spcPts val="4330"/>
              </a:lnSpc>
            </a:pPr>
            <a:r>
              <a:rPr lang="en-US" sz="4330" b="true">
                <a:solidFill>
                  <a:srgbClr val="2C4372"/>
                </a:solidFill>
                <a:latin typeface="Canva Sans Bold"/>
                <a:ea typeface="Canva Sans Bold"/>
                <a:cs typeface="Canva Sans Bold"/>
                <a:sym typeface="Canva Sans Bold"/>
              </a:rPr>
              <a:t>Achivements</a:t>
            </a:r>
          </a:p>
        </p:txBody>
      </p:sp>
      <p:sp>
        <p:nvSpPr>
          <p:cNvPr name="TextBox 7" id="7"/>
          <p:cNvSpPr txBox="true"/>
          <p:nvPr/>
        </p:nvSpPr>
        <p:spPr>
          <a:xfrm rot="0">
            <a:off x="1227120" y="1495949"/>
            <a:ext cx="6656513" cy="2452505"/>
          </a:xfrm>
          <a:prstGeom prst="rect">
            <a:avLst/>
          </a:prstGeom>
        </p:spPr>
        <p:txBody>
          <a:bodyPr anchor="t" rtlCol="false" tIns="0" lIns="0" bIns="0" rIns="0">
            <a:spAutoFit/>
          </a:bodyPr>
          <a:lstStyle/>
          <a:p>
            <a:pPr algn="l" marL="524702" indent="-262351" lvl="1">
              <a:lnSpc>
                <a:spcPts val="2430"/>
              </a:lnSpc>
              <a:buFont typeface="Arial"/>
              <a:buChar char="•"/>
            </a:pPr>
            <a:r>
              <a:rPr lang="en-US" b="true" sz="2430">
                <a:solidFill>
                  <a:srgbClr val="2C4372"/>
                </a:solidFill>
                <a:latin typeface="Canva Sans Bold"/>
                <a:ea typeface="Canva Sans Bold"/>
                <a:cs typeface="Canva Sans Bold"/>
                <a:sym typeface="Canva Sans Bold"/>
              </a:rPr>
              <a:t>Demonstrated feasibility of Team emulation with LLMs</a:t>
            </a:r>
          </a:p>
          <a:p>
            <a:pPr algn="l">
              <a:lnSpc>
                <a:spcPts val="2430"/>
              </a:lnSpc>
            </a:pPr>
          </a:p>
          <a:p>
            <a:pPr algn="l" marL="524702" indent="-262351" lvl="1">
              <a:lnSpc>
                <a:spcPts val="2430"/>
              </a:lnSpc>
              <a:buFont typeface="Arial"/>
              <a:buChar char="•"/>
            </a:pPr>
            <a:r>
              <a:rPr lang="en-US" b="true" sz="2430">
                <a:solidFill>
                  <a:srgbClr val="2C4372"/>
                </a:solidFill>
                <a:latin typeface="Canva Sans Bold"/>
                <a:ea typeface="Canva Sans Bold"/>
                <a:cs typeface="Canva Sans Bold"/>
                <a:sym typeface="Canva Sans Bold"/>
              </a:rPr>
              <a:t>Agents followed predefined roles, backstories, and behavioral traits</a:t>
            </a:r>
          </a:p>
          <a:p>
            <a:pPr algn="l">
              <a:lnSpc>
                <a:spcPts val="2430"/>
              </a:lnSpc>
            </a:pPr>
          </a:p>
          <a:p>
            <a:pPr algn="l" marL="524702" indent="-262351" lvl="1">
              <a:lnSpc>
                <a:spcPts val="2430"/>
              </a:lnSpc>
              <a:buFont typeface="Arial"/>
              <a:buChar char="•"/>
            </a:pPr>
            <a:r>
              <a:rPr lang="en-US" b="true" sz="2430">
                <a:solidFill>
                  <a:srgbClr val="2C4372"/>
                </a:solidFill>
                <a:latin typeface="Canva Sans Bold"/>
                <a:ea typeface="Canva Sans Bold"/>
                <a:cs typeface="Canva Sans Bold"/>
                <a:sym typeface="Canva Sans Bold"/>
              </a:rPr>
              <a:t>Social engineering scenarios executed realistically inside Mattermost  </a:t>
            </a:r>
          </a:p>
        </p:txBody>
      </p:sp>
      <p:sp>
        <p:nvSpPr>
          <p:cNvPr name="TextBox 8" id="8"/>
          <p:cNvSpPr txBox="true"/>
          <p:nvPr/>
        </p:nvSpPr>
        <p:spPr>
          <a:xfrm rot="0">
            <a:off x="1227120" y="4900979"/>
            <a:ext cx="6656513" cy="570767"/>
          </a:xfrm>
          <a:prstGeom prst="rect">
            <a:avLst/>
          </a:prstGeom>
        </p:spPr>
        <p:txBody>
          <a:bodyPr anchor="t" rtlCol="false" tIns="0" lIns="0" bIns="0" rIns="0">
            <a:spAutoFit/>
          </a:bodyPr>
          <a:lstStyle/>
          <a:p>
            <a:pPr algn="l">
              <a:lnSpc>
                <a:spcPts val="4330"/>
              </a:lnSpc>
            </a:pPr>
            <a:r>
              <a:rPr lang="en-US" sz="4330" b="true">
                <a:solidFill>
                  <a:srgbClr val="2C4372"/>
                </a:solidFill>
                <a:latin typeface="Canva Sans Bold"/>
                <a:ea typeface="Canva Sans Bold"/>
                <a:cs typeface="Canva Sans Bold"/>
                <a:sym typeface="Canva Sans Bold"/>
              </a:rPr>
              <a:t>Limitations</a:t>
            </a:r>
          </a:p>
        </p:txBody>
      </p:sp>
      <p:sp>
        <p:nvSpPr>
          <p:cNvPr name="TextBox 9" id="9"/>
          <p:cNvSpPr txBox="true"/>
          <p:nvPr/>
        </p:nvSpPr>
        <p:spPr>
          <a:xfrm rot="0">
            <a:off x="1227120" y="5842787"/>
            <a:ext cx="6656513" cy="3976505"/>
          </a:xfrm>
          <a:prstGeom prst="rect">
            <a:avLst/>
          </a:prstGeom>
        </p:spPr>
        <p:txBody>
          <a:bodyPr anchor="t" rtlCol="false" tIns="0" lIns="0" bIns="0" rIns="0">
            <a:spAutoFit/>
          </a:bodyPr>
          <a:lstStyle/>
          <a:p>
            <a:pPr algn="l" marL="524702" indent="-262351" lvl="1">
              <a:lnSpc>
                <a:spcPts val="2430"/>
              </a:lnSpc>
              <a:buFont typeface="Arial"/>
              <a:buChar char="•"/>
            </a:pPr>
            <a:r>
              <a:rPr lang="en-US" b="true" sz="2430">
                <a:solidFill>
                  <a:srgbClr val="2C4372"/>
                </a:solidFill>
                <a:latin typeface="Canva Sans Bold"/>
                <a:ea typeface="Canva Sans Bold"/>
                <a:cs typeface="Canva Sans Bold"/>
                <a:sym typeface="Canva Sans Bold"/>
              </a:rPr>
              <a:t>Evaluation based mainly on qualitative observation</a:t>
            </a:r>
          </a:p>
          <a:p>
            <a:pPr algn="l">
              <a:lnSpc>
                <a:spcPts val="2430"/>
              </a:lnSpc>
            </a:pPr>
          </a:p>
          <a:p>
            <a:pPr algn="l" marL="524702" indent="-262351" lvl="1">
              <a:lnSpc>
                <a:spcPts val="2430"/>
              </a:lnSpc>
              <a:buFont typeface="Arial"/>
              <a:buChar char="•"/>
            </a:pPr>
            <a:r>
              <a:rPr lang="en-US" b="true" sz="2430">
                <a:solidFill>
                  <a:srgbClr val="2C4372"/>
                </a:solidFill>
                <a:latin typeface="Canva Sans Bold"/>
                <a:ea typeface="Canva Sans Bold"/>
                <a:cs typeface="Canva Sans Bold"/>
                <a:sym typeface="Canva Sans Bold"/>
              </a:rPr>
              <a:t>LLM-specific weaknesses</a:t>
            </a:r>
          </a:p>
          <a:p>
            <a:pPr algn="l" marL="1049404" indent="-349801" lvl="2">
              <a:lnSpc>
                <a:spcPts val="2430"/>
              </a:lnSpc>
              <a:buFont typeface="Arial"/>
              <a:buChar char="⚬"/>
            </a:pPr>
            <a:r>
              <a:rPr lang="en-US" b="true" sz="2430">
                <a:solidFill>
                  <a:srgbClr val="2C4372"/>
                </a:solidFill>
                <a:latin typeface="Canva Sans Bold"/>
                <a:ea typeface="Canva Sans Bold"/>
                <a:cs typeface="Canva Sans Bold"/>
                <a:sym typeface="Canva Sans Bold"/>
              </a:rPr>
              <a:t>Risk of hallucinations (fabricating non-existent information)</a:t>
            </a:r>
          </a:p>
          <a:p>
            <a:pPr algn="l">
              <a:lnSpc>
                <a:spcPts val="2430"/>
              </a:lnSpc>
            </a:pPr>
          </a:p>
          <a:p>
            <a:pPr algn="l" marL="1049404" indent="-349801" lvl="2">
              <a:lnSpc>
                <a:spcPts val="2430"/>
              </a:lnSpc>
              <a:buFont typeface="Arial"/>
              <a:buChar char="⚬"/>
            </a:pPr>
            <a:r>
              <a:rPr lang="en-US" b="true" sz="2430">
                <a:solidFill>
                  <a:srgbClr val="2C4372"/>
                </a:solidFill>
                <a:latin typeface="Canva Sans Bold"/>
                <a:ea typeface="Canva Sans Bold"/>
                <a:cs typeface="Canva Sans Bold"/>
                <a:sym typeface="Canva Sans Bold"/>
              </a:rPr>
              <a:t>Lack of memory persistence beyond context windows</a:t>
            </a:r>
          </a:p>
          <a:p>
            <a:pPr algn="l">
              <a:lnSpc>
                <a:spcPts val="2430"/>
              </a:lnSpc>
            </a:pPr>
          </a:p>
          <a:p>
            <a:pPr algn="l" marL="524702" indent="-262351" lvl="1">
              <a:lnSpc>
                <a:spcPts val="2430"/>
              </a:lnSpc>
              <a:buFont typeface="Arial"/>
              <a:buChar char="•"/>
            </a:pPr>
            <a:r>
              <a:rPr lang="en-US" b="true" sz="2430">
                <a:solidFill>
                  <a:srgbClr val="2C4372"/>
                </a:solidFill>
                <a:latin typeface="Canva Sans Bold"/>
                <a:ea typeface="Canva Sans Bold"/>
                <a:cs typeface="Canva Sans Bold"/>
                <a:sym typeface="Canva Sans Bold"/>
              </a:rPr>
              <a:t>API Dependency</a:t>
            </a:r>
          </a:p>
          <a:p>
            <a:pPr algn="l">
              <a:lnSpc>
                <a:spcPts val="2430"/>
              </a:lnSpc>
            </a:pPr>
          </a:p>
          <a:p>
            <a:pPr algn="l">
              <a:lnSpc>
                <a:spcPts val="2430"/>
              </a:lnSpc>
            </a:pPr>
          </a:p>
        </p:txBody>
      </p:sp>
      <p:sp>
        <p:nvSpPr>
          <p:cNvPr name="TextBox 10" id="10"/>
          <p:cNvSpPr txBox="true"/>
          <p:nvPr/>
        </p:nvSpPr>
        <p:spPr>
          <a:xfrm rot="0">
            <a:off x="9906171" y="754683"/>
            <a:ext cx="6656513" cy="570767"/>
          </a:xfrm>
          <a:prstGeom prst="rect">
            <a:avLst/>
          </a:prstGeom>
        </p:spPr>
        <p:txBody>
          <a:bodyPr anchor="t" rtlCol="false" tIns="0" lIns="0" bIns="0" rIns="0">
            <a:spAutoFit/>
          </a:bodyPr>
          <a:lstStyle/>
          <a:p>
            <a:pPr algn="l">
              <a:lnSpc>
                <a:spcPts val="4330"/>
              </a:lnSpc>
            </a:pPr>
            <a:r>
              <a:rPr lang="en-US" sz="4330" b="true">
                <a:solidFill>
                  <a:srgbClr val="2C4372"/>
                </a:solidFill>
                <a:latin typeface="Canva Sans Bold"/>
                <a:ea typeface="Canva Sans Bold"/>
                <a:cs typeface="Canva Sans Bold"/>
                <a:sym typeface="Canva Sans Bold"/>
              </a:rPr>
              <a:t>Perspectives</a:t>
            </a:r>
          </a:p>
        </p:txBody>
      </p:sp>
      <p:sp>
        <p:nvSpPr>
          <p:cNvPr name="TextBox 11" id="11"/>
          <p:cNvSpPr txBox="true"/>
          <p:nvPr/>
        </p:nvSpPr>
        <p:spPr>
          <a:xfrm rot="0">
            <a:off x="9906171" y="2011691"/>
            <a:ext cx="6656513" cy="4776605"/>
          </a:xfrm>
          <a:prstGeom prst="rect">
            <a:avLst/>
          </a:prstGeom>
        </p:spPr>
        <p:txBody>
          <a:bodyPr anchor="t" rtlCol="false" tIns="0" lIns="0" bIns="0" rIns="0">
            <a:spAutoFit/>
          </a:bodyPr>
          <a:lstStyle/>
          <a:p>
            <a:pPr algn="l" marL="524702" indent="-262351" lvl="1">
              <a:lnSpc>
                <a:spcPts val="2430"/>
              </a:lnSpc>
              <a:buFont typeface="Arial"/>
              <a:buChar char="•"/>
            </a:pPr>
            <a:r>
              <a:rPr lang="en-US" b="true" sz="2430">
                <a:solidFill>
                  <a:srgbClr val="2C4372"/>
                </a:solidFill>
                <a:latin typeface="Canva Sans Bold"/>
                <a:ea typeface="Canva Sans Bold"/>
                <a:cs typeface="Canva Sans Bold"/>
                <a:sym typeface="Canva Sans Bold"/>
              </a:rPr>
              <a:t>Introduce progressive, multi-stage training challenges to mimic real campaigns.</a:t>
            </a:r>
          </a:p>
          <a:p>
            <a:pPr algn="l">
              <a:lnSpc>
                <a:spcPts val="2430"/>
              </a:lnSpc>
            </a:pPr>
          </a:p>
          <a:p>
            <a:pPr algn="l">
              <a:lnSpc>
                <a:spcPts val="2430"/>
              </a:lnSpc>
            </a:pPr>
          </a:p>
          <a:p>
            <a:pPr algn="l" marL="524702" indent="-262351" lvl="1">
              <a:lnSpc>
                <a:spcPts val="2430"/>
              </a:lnSpc>
              <a:buFont typeface="Arial"/>
              <a:buChar char="•"/>
            </a:pPr>
            <a:r>
              <a:rPr lang="en-US" b="true" sz="2430">
                <a:solidFill>
                  <a:srgbClr val="2C4372"/>
                </a:solidFill>
                <a:latin typeface="Canva Sans Bold"/>
                <a:ea typeface="Canva Sans Bold"/>
                <a:cs typeface="Canva Sans Bold"/>
                <a:sym typeface="Canva Sans Bold"/>
              </a:rPr>
              <a:t>I</a:t>
            </a:r>
            <a:r>
              <a:rPr lang="en-US" b="true" sz="2430">
                <a:solidFill>
                  <a:srgbClr val="2C4372"/>
                </a:solidFill>
                <a:latin typeface="Canva Sans Bold"/>
                <a:ea typeface="Canva Sans Bold"/>
                <a:cs typeface="Canva Sans Bold"/>
                <a:sym typeface="Canva Sans Bold"/>
              </a:rPr>
              <a:t>ntegration with real training programs and evaluation of their effectiveness.</a:t>
            </a:r>
          </a:p>
          <a:p>
            <a:pPr algn="l">
              <a:lnSpc>
                <a:spcPts val="2430"/>
              </a:lnSpc>
            </a:pPr>
          </a:p>
          <a:p>
            <a:pPr algn="l" marL="524702" indent="-262351" lvl="1">
              <a:lnSpc>
                <a:spcPts val="2430"/>
              </a:lnSpc>
              <a:buFont typeface="Arial"/>
              <a:buChar char="•"/>
            </a:pPr>
            <a:r>
              <a:rPr lang="en-US" b="true" sz="2430">
                <a:solidFill>
                  <a:srgbClr val="2C4372"/>
                </a:solidFill>
                <a:latin typeface="Canva Sans Bold"/>
                <a:ea typeface="Canva Sans Bold"/>
                <a:cs typeface="Canva Sans Bold"/>
                <a:sym typeface="Canva Sans Bold"/>
              </a:rPr>
              <a:t>Use The implementation as Cyber Deception</a:t>
            </a:r>
          </a:p>
          <a:p>
            <a:pPr algn="l">
              <a:lnSpc>
                <a:spcPts val="2430"/>
              </a:lnSpc>
            </a:pPr>
          </a:p>
          <a:p>
            <a:pPr algn="l" marL="524702" indent="-262351" lvl="1">
              <a:lnSpc>
                <a:spcPts val="2430"/>
              </a:lnSpc>
              <a:buFont typeface="Arial"/>
              <a:buChar char="•"/>
            </a:pPr>
            <a:r>
              <a:rPr lang="en-US" b="true" sz="2430">
                <a:solidFill>
                  <a:srgbClr val="2C4372"/>
                </a:solidFill>
                <a:latin typeface="Canva Sans Bold"/>
                <a:ea typeface="Canva Sans Bold"/>
                <a:cs typeface="Canva Sans Bold"/>
                <a:sym typeface="Canva Sans Bold"/>
              </a:rPr>
              <a:t>Richer social engineering playbooks</a:t>
            </a:r>
          </a:p>
          <a:p>
            <a:pPr algn="l" marL="1055958" indent="-263990" lvl="3">
              <a:lnSpc>
                <a:spcPts val="1630"/>
              </a:lnSpc>
              <a:buFont typeface="Arial"/>
              <a:buChar char="￭"/>
            </a:pPr>
            <a:r>
              <a:rPr lang="en-US" b="true" sz="1630">
                <a:solidFill>
                  <a:srgbClr val="2C4372"/>
                </a:solidFill>
                <a:latin typeface="Canva Sans Bold"/>
                <a:ea typeface="Canva Sans Bold"/>
                <a:cs typeface="Canva Sans Bold"/>
                <a:sym typeface="Canva Sans Bold"/>
              </a:rPr>
              <a:t>Extend beyond reciprocity/authority/scarcity.. into combined tactics (pretexting + urgency, phishing + impersonation)</a:t>
            </a:r>
          </a:p>
          <a:p>
            <a:pPr algn="l">
              <a:lnSpc>
                <a:spcPts val="1630"/>
              </a:lnSpc>
            </a:pPr>
          </a:p>
          <a:p>
            <a:pPr algn="l">
              <a:lnSpc>
                <a:spcPts val="2430"/>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95301" y="3202412"/>
            <a:ext cx="5406285" cy="2680204"/>
            <a:chOff x="0" y="0"/>
            <a:chExt cx="1423877" cy="705897"/>
          </a:xfrm>
        </p:grpSpPr>
        <p:sp>
          <p:nvSpPr>
            <p:cNvPr name="Freeform 4" id="4"/>
            <p:cNvSpPr/>
            <p:nvPr/>
          </p:nvSpPr>
          <p:spPr>
            <a:xfrm flipH="false" flipV="false" rot="0">
              <a:off x="0" y="0"/>
              <a:ext cx="1423877" cy="705897"/>
            </a:xfrm>
            <a:custGeom>
              <a:avLst/>
              <a:gdLst/>
              <a:ahLst/>
              <a:cxnLst/>
              <a:rect r="r" b="b" t="t" l="l"/>
              <a:pathLst>
                <a:path h="705897" w="1423877">
                  <a:moveTo>
                    <a:pt x="71601" y="0"/>
                  </a:moveTo>
                  <a:lnTo>
                    <a:pt x="1352276" y="0"/>
                  </a:lnTo>
                  <a:cubicBezTo>
                    <a:pt x="1371266" y="0"/>
                    <a:pt x="1389478" y="7544"/>
                    <a:pt x="1402906" y="20971"/>
                  </a:cubicBezTo>
                  <a:cubicBezTo>
                    <a:pt x="1416334" y="34399"/>
                    <a:pt x="1423877" y="52611"/>
                    <a:pt x="1423877" y="71601"/>
                  </a:cubicBezTo>
                  <a:lnTo>
                    <a:pt x="1423877" y="634296"/>
                  </a:lnTo>
                  <a:cubicBezTo>
                    <a:pt x="1423877" y="653286"/>
                    <a:pt x="1416334" y="671498"/>
                    <a:pt x="1402906" y="684926"/>
                  </a:cubicBezTo>
                  <a:cubicBezTo>
                    <a:pt x="1389478" y="698354"/>
                    <a:pt x="1371266" y="705897"/>
                    <a:pt x="1352276" y="705897"/>
                  </a:cubicBezTo>
                  <a:lnTo>
                    <a:pt x="71601" y="705897"/>
                  </a:lnTo>
                  <a:cubicBezTo>
                    <a:pt x="52611" y="705897"/>
                    <a:pt x="34399" y="698354"/>
                    <a:pt x="20971" y="684926"/>
                  </a:cubicBezTo>
                  <a:cubicBezTo>
                    <a:pt x="7544" y="671498"/>
                    <a:pt x="0" y="653286"/>
                    <a:pt x="0" y="634296"/>
                  </a:cubicBezTo>
                  <a:lnTo>
                    <a:pt x="0" y="71601"/>
                  </a:lnTo>
                  <a:cubicBezTo>
                    <a:pt x="0" y="52611"/>
                    <a:pt x="7544" y="34399"/>
                    <a:pt x="20971" y="20971"/>
                  </a:cubicBezTo>
                  <a:cubicBezTo>
                    <a:pt x="34399" y="7544"/>
                    <a:pt x="52611" y="0"/>
                    <a:pt x="71601" y="0"/>
                  </a:cubicBezTo>
                  <a:close/>
                </a:path>
              </a:pathLst>
            </a:custGeom>
            <a:solidFill>
              <a:srgbClr val="000000">
                <a:alpha val="0"/>
              </a:srgbClr>
            </a:solidFill>
            <a:ln w="38100" cap="rnd">
              <a:solidFill>
                <a:srgbClr val="7ED957"/>
              </a:solidFill>
              <a:prstDash val="solid"/>
              <a:round/>
            </a:ln>
          </p:spPr>
        </p:sp>
        <p:sp>
          <p:nvSpPr>
            <p:cNvPr name="TextBox 5" id="5"/>
            <p:cNvSpPr txBox="true"/>
            <p:nvPr/>
          </p:nvSpPr>
          <p:spPr>
            <a:xfrm>
              <a:off x="0" y="-47625"/>
              <a:ext cx="1423877" cy="753522"/>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false" rot="0">
            <a:off x="13629479" y="6620308"/>
            <a:ext cx="7259643" cy="7601720"/>
          </a:xfrm>
          <a:custGeom>
            <a:avLst/>
            <a:gdLst/>
            <a:ahLst/>
            <a:cxnLst/>
            <a:rect r="r" b="b" t="t" l="l"/>
            <a:pathLst>
              <a:path h="7601720" w="7259643">
                <a:moveTo>
                  <a:pt x="0" y="0"/>
                </a:moveTo>
                <a:lnTo>
                  <a:pt x="7259642" y="0"/>
                </a:lnTo>
                <a:lnTo>
                  <a:pt x="7259642" y="7601720"/>
                </a:lnTo>
                <a:lnTo>
                  <a:pt x="0" y="76017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7" id="7"/>
          <p:cNvSpPr/>
          <p:nvPr/>
        </p:nvSpPr>
        <p:spPr>
          <a:xfrm flipH="false" flipV="false" rot="-883906">
            <a:off x="-4644863" y="-3483853"/>
            <a:ext cx="5301060" cy="5368162"/>
          </a:xfrm>
          <a:custGeom>
            <a:avLst/>
            <a:gdLst/>
            <a:ahLst/>
            <a:cxnLst/>
            <a:rect r="r" b="b" t="t" l="l"/>
            <a:pathLst>
              <a:path h="5368162" w="5301060">
                <a:moveTo>
                  <a:pt x="0" y="0"/>
                </a:moveTo>
                <a:lnTo>
                  <a:pt x="5301060" y="0"/>
                </a:lnTo>
                <a:lnTo>
                  <a:pt x="5301060" y="5368162"/>
                </a:lnTo>
                <a:lnTo>
                  <a:pt x="0" y="53681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8" id="8"/>
          <p:cNvSpPr/>
          <p:nvPr/>
        </p:nvSpPr>
        <p:spPr>
          <a:xfrm flipH="false" flipV="false" rot="0">
            <a:off x="16062505" y="-2027232"/>
            <a:ext cx="3297187" cy="3386071"/>
          </a:xfrm>
          <a:custGeom>
            <a:avLst/>
            <a:gdLst/>
            <a:ahLst/>
            <a:cxnLst/>
            <a:rect r="r" b="b" t="t" l="l"/>
            <a:pathLst>
              <a:path h="3386071" w="3297187">
                <a:moveTo>
                  <a:pt x="0" y="0"/>
                </a:moveTo>
                <a:lnTo>
                  <a:pt x="3297187" y="0"/>
                </a:lnTo>
                <a:lnTo>
                  <a:pt x="3297187" y="3386071"/>
                </a:lnTo>
                <a:lnTo>
                  <a:pt x="0" y="338607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9" id="9"/>
          <p:cNvSpPr/>
          <p:nvPr/>
        </p:nvSpPr>
        <p:spPr>
          <a:xfrm flipH="false" flipV="false" rot="0">
            <a:off x="16500479" y="1030710"/>
            <a:ext cx="406337" cy="656257"/>
          </a:xfrm>
          <a:custGeom>
            <a:avLst/>
            <a:gdLst/>
            <a:ahLst/>
            <a:cxnLst/>
            <a:rect r="r" b="b" t="t" l="l"/>
            <a:pathLst>
              <a:path h="656257" w="406337">
                <a:moveTo>
                  <a:pt x="0" y="0"/>
                </a:moveTo>
                <a:lnTo>
                  <a:pt x="406337" y="0"/>
                </a:lnTo>
                <a:lnTo>
                  <a:pt x="406337" y="656258"/>
                </a:lnTo>
                <a:lnTo>
                  <a:pt x="0" y="656258"/>
                </a:lnTo>
                <a:lnTo>
                  <a:pt x="0" y="0"/>
                </a:lnTo>
                <a:close/>
              </a:path>
            </a:pathLst>
          </a:custGeom>
          <a:blipFill>
            <a:blip r:embed="rId9">
              <a:extLst>
                <a:ext uri="{96DAC541-7B7A-43D3-8B79-37D633B846F1}">
                  <asvg:svgBlip xmlns:asvg="http://schemas.microsoft.com/office/drawing/2016/SVG/main" r:embed="rId10"/>
                </a:ext>
              </a:extLst>
            </a:blip>
            <a:stretch>
              <a:fillRect l="0" t="0" r="0" b="-213505"/>
            </a:stretch>
          </a:blipFill>
        </p:spPr>
      </p:sp>
      <p:sp>
        <p:nvSpPr>
          <p:cNvPr name="Freeform 10" id="10"/>
          <p:cNvSpPr/>
          <p:nvPr/>
        </p:nvSpPr>
        <p:spPr>
          <a:xfrm flipH="false" flipV="false" rot="0">
            <a:off x="-1181338" y="9002625"/>
            <a:ext cx="3056384" cy="3056384"/>
          </a:xfrm>
          <a:custGeom>
            <a:avLst/>
            <a:gdLst/>
            <a:ahLst/>
            <a:cxnLst/>
            <a:rect r="r" b="b" t="t" l="l"/>
            <a:pathLst>
              <a:path h="3056384" w="3056384">
                <a:moveTo>
                  <a:pt x="0" y="0"/>
                </a:moveTo>
                <a:lnTo>
                  <a:pt x="3056384" y="0"/>
                </a:lnTo>
                <a:lnTo>
                  <a:pt x="3056384" y="3056384"/>
                </a:lnTo>
                <a:lnTo>
                  <a:pt x="0" y="305638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1" id="11"/>
          <p:cNvGrpSpPr/>
          <p:nvPr/>
        </p:nvGrpSpPr>
        <p:grpSpPr>
          <a:xfrm rot="0">
            <a:off x="7864204" y="3202412"/>
            <a:ext cx="5428516" cy="2680204"/>
            <a:chOff x="0" y="0"/>
            <a:chExt cx="1429733" cy="705897"/>
          </a:xfrm>
        </p:grpSpPr>
        <p:sp>
          <p:nvSpPr>
            <p:cNvPr name="Freeform 12" id="12"/>
            <p:cNvSpPr/>
            <p:nvPr/>
          </p:nvSpPr>
          <p:spPr>
            <a:xfrm flipH="false" flipV="false" rot="0">
              <a:off x="0" y="0"/>
              <a:ext cx="1429733" cy="705897"/>
            </a:xfrm>
            <a:custGeom>
              <a:avLst/>
              <a:gdLst/>
              <a:ahLst/>
              <a:cxnLst/>
              <a:rect r="r" b="b" t="t" l="l"/>
              <a:pathLst>
                <a:path h="705897" w="1429733">
                  <a:moveTo>
                    <a:pt x="71308" y="0"/>
                  </a:moveTo>
                  <a:lnTo>
                    <a:pt x="1358425" y="0"/>
                  </a:lnTo>
                  <a:cubicBezTo>
                    <a:pt x="1377337" y="0"/>
                    <a:pt x="1395474" y="7513"/>
                    <a:pt x="1408847" y="20886"/>
                  </a:cubicBezTo>
                  <a:cubicBezTo>
                    <a:pt x="1422220" y="34258"/>
                    <a:pt x="1429733" y="52396"/>
                    <a:pt x="1429733" y="71308"/>
                  </a:cubicBezTo>
                  <a:lnTo>
                    <a:pt x="1429733" y="634589"/>
                  </a:lnTo>
                  <a:cubicBezTo>
                    <a:pt x="1429733" y="653501"/>
                    <a:pt x="1422220" y="671639"/>
                    <a:pt x="1408847" y="685012"/>
                  </a:cubicBezTo>
                  <a:cubicBezTo>
                    <a:pt x="1395474" y="698385"/>
                    <a:pt x="1377337" y="705897"/>
                    <a:pt x="1358425" y="705897"/>
                  </a:cubicBezTo>
                  <a:lnTo>
                    <a:pt x="71308" y="705897"/>
                  </a:lnTo>
                  <a:cubicBezTo>
                    <a:pt x="52396" y="705897"/>
                    <a:pt x="34258" y="698385"/>
                    <a:pt x="20886" y="685012"/>
                  </a:cubicBezTo>
                  <a:cubicBezTo>
                    <a:pt x="7513" y="671639"/>
                    <a:pt x="0" y="653501"/>
                    <a:pt x="0" y="634589"/>
                  </a:cubicBezTo>
                  <a:lnTo>
                    <a:pt x="0" y="71308"/>
                  </a:lnTo>
                  <a:cubicBezTo>
                    <a:pt x="0" y="52396"/>
                    <a:pt x="7513" y="34258"/>
                    <a:pt x="20886" y="20886"/>
                  </a:cubicBezTo>
                  <a:cubicBezTo>
                    <a:pt x="34258" y="7513"/>
                    <a:pt x="52396" y="0"/>
                    <a:pt x="71308" y="0"/>
                  </a:cubicBezTo>
                  <a:close/>
                </a:path>
              </a:pathLst>
            </a:custGeom>
            <a:solidFill>
              <a:srgbClr val="000000">
                <a:alpha val="0"/>
              </a:srgbClr>
            </a:solidFill>
            <a:ln w="38100" cap="rnd">
              <a:solidFill>
                <a:srgbClr val="FF3131"/>
              </a:solidFill>
              <a:prstDash val="solid"/>
              <a:round/>
            </a:ln>
          </p:spPr>
        </p:sp>
        <p:sp>
          <p:nvSpPr>
            <p:cNvPr name="TextBox 13" id="13"/>
            <p:cNvSpPr txBox="true"/>
            <p:nvPr/>
          </p:nvSpPr>
          <p:spPr>
            <a:xfrm>
              <a:off x="0" y="-47625"/>
              <a:ext cx="1429733" cy="753522"/>
            </a:xfrm>
            <a:prstGeom prst="rect">
              <a:avLst/>
            </a:prstGeom>
          </p:spPr>
          <p:txBody>
            <a:bodyPr anchor="ctr" rtlCol="false" tIns="50800" lIns="50800" bIns="50800" rIns="50800"/>
            <a:lstStyle/>
            <a:p>
              <a:pPr algn="ctr">
                <a:lnSpc>
                  <a:spcPts val="2800"/>
                </a:lnSpc>
              </a:pPr>
            </a:p>
          </p:txBody>
        </p:sp>
      </p:grpSp>
      <p:grpSp>
        <p:nvGrpSpPr>
          <p:cNvPr name="Group 14" id="14"/>
          <p:cNvGrpSpPr/>
          <p:nvPr/>
        </p:nvGrpSpPr>
        <p:grpSpPr>
          <a:xfrm rot="0">
            <a:off x="5049120" y="6474821"/>
            <a:ext cx="5406285" cy="2680204"/>
            <a:chOff x="0" y="0"/>
            <a:chExt cx="1423877" cy="705897"/>
          </a:xfrm>
        </p:grpSpPr>
        <p:sp>
          <p:nvSpPr>
            <p:cNvPr name="Freeform 15" id="15"/>
            <p:cNvSpPr/>
            <p:nvPr/>
          </p:nvSpPr>
          <p:spPr>
            <a:xfrm flipH="false" flipV="false" rot="0">
              <a:off x="0" y="0"/>
              <a:ext cx="1423877" cy="705897"/>
            </a:xfrm>
            <a:custGeom>
              <a:avLst/>
              <a:gdLst/>
              <a:ahLst/>
              <a:cxnLst/>
              <a:rect r="r" b="b" t="t" l="l"/>
              <a:pathLst>
                <a:path h="705897" w="1423877">
                  <a:moveTo>
                    <a:pt x="71601" y="0"/>
                  </a:moveTo>
                  <a:lnTo>
                    <a:pt x="1352276" y="0"/>
                  </a:lnTo>
                  <a:cubicBezTo>
                    <a:pt x="1371266" y="0"/>
                    <a:pt x="1389478" y="7544"/>
                    <a:pt x="1402906" y="20971"/>
                  </a:cubicBezTo>
                  <a:cubicBezTo>
                    <a:pt x="1416334" y="34399"/>
                    <a:pt x="1423877" y="52611"/>
                    <a:pt x="1423877" y="71601"/>
                  </a:cubicBezTo>
                  <a:lnTo>
                    <a:pt x="1423877" y="634296"/>
                  </a:lnTo>
                  <a:cubicBezTo>
                    <a:pt x="1423877" y="653286"/>
                    <a:pt x="1416334" y="671498"/>
                    <a:pt x="1402906" y="684926"/>
                  </a:cubicBezTo>
                  <a:cubicBezTo>
                    <a:pt x="1389478" y="698354"/>
                    <a:pt x="1371266" y="705897"/>
                    <a:pt x="1352276" y="705897"/>
                  </a:cubicBezTo>
                  <a:lnTo>
                    <a:pt x="71601" y="705897"/>
                  </a:lnTo>
                  <a:cubicBezTo>
                    <a:pt x="52611" y="705897"/>
                    <a:pt x="34399" y="698354"/>
                    <a:pt x="20971" y="684926"/>
                  </a:cubicBezTo>
                  <a:cubicBezTo>
                    <a:pt x="7544" y="671498"/>
                    <a:pt x="0" y="653286"/>
                    <a:pt x="0" y="634296"/>
                  </a:cubicBezTo>
                  <a:lnTo>
                    <a:pt x="0" y="71601"/>
                  </a:lnTo>
                  <a:cubicBezTo>
                    <a:pt x="0" y="52611"/>
                    <a:pt x="7544" y="34399"/>
                    <a:pt x="20971" y="20971"/>
                  </a:cubicBezTo>
                  <a:cubicBezTo>
                    <a:pt x="34399" y="7544"/>
                    <a:pt x="52611" y="0"/>
                    <a:pt x="71601" y="0"/>
                  </a:cubicBezTo>
                  <a:close/>
                </a:path>
              </a:pathLst>
            </a:custGeom>
            <a:solidFill>
              <a:srgbClr val="000000">
                <a:alpha val="0"/>
              </a:srgbClr>
            </a:solidFill>
            <a:ln w="38100" cap="rnd">
              <a:solidFill>
                <a:srgbClr val="000000"/>
              </a:solidFill>
              <a:prstDash val="solid"/>
              <a:round/>
            </a:ln>
          </p:spPr>
        </p:sp>
        <p:sp>
          <p:nvSpPr>
            <p:cNvPr name="TextBox 16" id="16"/>
            <p:cNvSpPr txBox="true"/>
            <p:nvPr/>
          </p:nvSpPr>
          <p:spPr>
            <a:xfrm>
              <a:off x="0" y="-47625"/>
              <a:ext cx="1423877" cy="753522"/>
            </a:xfrm>
            <a:prstGeom prst="rect">
              <a:avLst/>
            </a:prstGeom>
          </p:spPr>
          <p:txBody>
            <a:bodyPr anchor="ctr" rtlCol="false" tIns="50800" lIns="50800" bIns="50800" rIns="50800"/>
            <a:lstStyle/>
            <a:p>
              <a:pPr algn="ctr">
                <a:lnSpc>
                  <a:spcPts val="2800"/>
                </a:lnSpc>
              </a:pPr>
            </a:p>
          </p:txBody>
        </p:sp>
      </p:grpSp>
      <p:sp>
        <p:nvSpPr>
          <p:cNvPr name="Freeform 17" id="17"/>
          <p:cNvSpPr/>
          <p:nvPr/>
        </p:nvSpPr>
        <p:spPr>
          <a:xfrm flipH="false" flipV="false" rot="0">
            <a:off x="2305591" y="6620308"/>
            <a:ext cx="2743529" cy="2743529"/>
          </a:xfrm>
          <a:custGeom>
            <a:avLst/>
            <a:gdLst/>
            <a:ahLst/>
            <a:cxnLst/>
            <a:rect r="r" b="b" t="t" l="l"/>
            <a:pathLst>
              <a:path h="2743529" w="2743529">
                <a:moveTo>
                  <a:pt x="0" y="0"/>
                </a:moveTo>
                <a:lnTo>
                  <a:pt x="2743529" y="0"/>
                </a:lnTo>
                <a:lnTo>
                  <a:pt x="2743529" y="2743529"/>
                </a:lnTo>
                <a:lnTo>
                  <a:pt x="0" y="2743529"/>
                </a:lnTo>
                <a:lnTo>
                  <a:pt x="0" y="0"/>
                </a:lnTo>
                <a:close/>
              </a:path>
            </a:pathLst>
          </a:custGeom>
          <a:blipFill>
            <a:blip r:embed="rId13"/>
            <a:stretch>
              <a:fillRect l="0" t="0" r="0" b="0"/>
            </a:stretch>
          </a:blipFill>
        </p:spPr>
      </p:sp>
      <p:sp>
        <p:nvSpPr>
          <p:cNvPr name="TextBox 18" id="18"/>
          <p:cNvSpPr txBox="true"/>
          <p:nvPr/>
        </p:nvSpPr>
        <p:spPr>
          <a:xfrm rot="0">
            <a:off x="1795301" y="904814"/>
            <a:ext cx="9944056" cy="1060451"/>
          </a:xfrm>
          <a:prstGeom prst="rect">
            <a:avLst/>
          </a:prstGeom>
        </p:spPr>
        <p:txBody>
          <a:bodyPr anchor="t" rtlCol="false" tIns="0" lIns="0" bIns="0" rIns="0">
            <a:spAutoFit/>
          </a:bodyPr>
          <a:lstStyle/>
          <a:p>
            <a:pPr algn="l">
              <a:lnSpc>
                <a:spcPts val="8000"/>
              </a:lnSpc>
            </a:pPr>
            <a:r>
              <a:rPr lang="en-US" sz="8000" b="true">
                <a:solidFill>
                  <a:srgbClr val="2C4372"/>
                </a:solidFill>
                <a:latin typeface="Canva Sans Bold"/>
                <a:ea typeface="Canva Sans Bold"/>
                <a:cs typeface="Canva Sans Bold"/>
                <a:sym typeface="Canva Sans Bold"/>
              </a:rPr>
              <a:t>Conclusion </a:t>
            </a:r>
          </a:p>
        </p:txBody>
      </p:sp>
      <p:sp>
        <p:nvSpPr>
          <p:cNvPr name="TextBox 19" id="19"/>
          <p:cNvSpPr txBox="true"/>
          <p:nvPr/>
        </p:nvSpPr>
        <p:spPr>
          <a:xfrm rot="0">
            <a:off x="2111230" y="3619473"/>
            <a:ext cx="3204934" cy="352425"/>
          </a:xfrm>
          <a:prstGeom prst="rect">
            <a:avLst/>
          </a:prstGeom>
        </p:spPr>
        <p:txBody>
          <a:bodyPr anchor="t" rtlCol="false" tIns="0" lIns="0" bIns="0" rIns="0">
            <a:spAutoFit/>
          </a:bodyPr>
          <a:lstStyle/>
          <a:p>
            <a:pPr algn="just">
              <a:lnSpc>
                <a:spcPts val="2879"/>
              </a:lnSpc>
            </a:pPr>
            <a:r>
              <a:rPr lang="en-US" sz="2400" b="true">
                <a:solidFill>
                  <a:srgbClr val="2C4372"/>
                </a:solidFill>
                <a:latin typeface="Canva Sans Bold"/>
                <a:ea typeface="Canva Sans Bold"/>
                <a:cs typeface="Canva Sans Bold"/>
                <a:sym typeface="Canva Sans Bold"/>
              </a:rPr>
              <a:t>What we deliver</a:t>
            </a:r>
          </a:p>
        </p:txBody>
      </p:sp>
      <p:sp>
        <p:nvSpPr>
          <p:cNvPr name="TextBox 20" id="20"/>
          <p:cNvSpPr txBox="true"/>
          <p:nvPr/>
        </p:nvSpPr>
        <p:spPr>
          <a:xfrm rot="0">
            <a:off x="2018213" y="3985889"/>
            <a:ext cx="5183372" cy="1775460"/>
          </a:xfrm>
          <a:prstGeom prst="rect">
            <a:avLst/>
          </a:prstGeom>
        </p:spPr>
        <p:txBody>
          <a:bodyPr anchor="t" rtlCol="false" tIns="0" lIns="0" bIns="0" rIns="0">
            <a:spAutoFit/>
          </a:bodyPr>
          <a:lstStyle/>
          <a:p>
            <a:pPr algn="l" marL="388622" indent="-194311" lvl="1">
              <a:lnSpc>
                <a:spcPts val="2880"/>
              </a:lnSpc>
              <a:buFont typeface="Arial"/>
              <a:buChar char="•"/>
            </a:pPr>
            <a:r>
              <a:rPr lang="en-US" sz="1800">
                <a:solidFill>
                  <a:srgbClr val="2C4372"/>
                </a:solidFill>
                <a:latin typeface="Canva Sans"/>
                <a:ea typeface="Canva Sans"/>
                <a:cs typeface="Canva Sans"/>
                <a:sym typeface="Canva Sans"/>
              </a:rPr>
              <a:t>Functional LLM-based Team emulation</a:t>
            </a:r>
          </a:p>
          <a:p>
            <a:pPr algn="l" marL="388622" indent="-194311" lvl="1">
              <a:lnSpc>
                <a:spcPts val="2880"/>
              </a:lnSpc>
              <a:buFont typeface="Arial"/>
              <a:buChar char="•"/>
            </a:pPr>
            <a:r>
              <a:rPr lang="en-US" sz="1800">
                <a:solidFill>
                  <a:srgbClr val="2C4372"/>
                </a:solidFill>
                <a:latin typeface="Canva Sans"/>
                <a:ea typeface="Canva Sans"/>
                <a:cs typeface="Canva Sans"/>
                <a:sym typeface="Canva Sans"/>
              </a:rPr>
              <a:t>Agents with consistent roles, backstories, behavioral traits</a:t>
            </a:r>
          </a:p>
          <a:p>
            <a:pPr algn="l" marL="388622" indent="-194311" lvl="1">
              <a:lnSpc>
                <a:spcPts val="2880"/>
              </a:lnSpc>
              <a:buFont typeface="Arial"/>
              <a:buChar char="•"/>
            </a:pPr>
            <a:r>
              <a:rPr lang="en-US" sz="1800">
                <a:solidFill>
                  <a:srgbClr val="2C4372"/>
                </a:solidFill>
                <a:latin typeface="Canva Sans"/>
                <a:ea typeface="Canva Sans"/>
                <a:cs typeface="Canva Sans"/>
                <a:sym typeface="Canva Sans"/>
              </a:rPr>
              <a:t>Fundations for Realistic social engineering scenarios inside Mattermost</a:t>
            </a:r>
          </a:p>
        </p:txBody>
      </p:sp>
      <p:sp>
        <p:nvSpPr>
          <p:cNvPr name="TextBox 21" id="21"/>
          <p:cNvSpPr txBox="true"/>
          <p:nvPr/>
        </p:nvSpPr>
        <p:spPr>
          <a:xfrm rot="0">
            <a:off x="8180134" y="3619473"/>
            <a:ext cx="3204934" cy="352425"/>
          </a:xfrm>
          <a:prstGeom prst="rect">
            <a:avLst/>
          </a:prstGeom>
        </p:spPr>
        <p:txBody>
          <a:bodyPr anchor="t" rtlCol="false" tIns="0" lIns="0" bIns="0" rIns="0">
            <a:spAutoFit/>
          </a:bodyPr>
          <a:lstStyle/>
          <a:p>
            <a:pPr algn="just">
              <a:lnSpc>
                <a:spcPts val="2879"/>
              </a:lnSpc>
            </a:pPr>
            <a:r>
              <a:rPr lang="en-US" sz="2400" b="true">
                <a:solidFill>
                  <a:srgbClr val="2C4372"/>
                </a:solidFill>
                <a:latin typeface="Canva Sans Bold"/>
                <a:ea typeface="Canva Sans Bold"/>
                <a:cs typeface="Canva Sans Bold"/>
                <a:sym typeface="Canva Sans Bold"/>
              </a:rPr>
              <a:t>What’s still missing</a:t>
            </a:r>
          </a:p>
        </p:txBody>
      </p:sp>
      <p:sp>
        <p:nvSpPr>
          <p:cNvPr name="TextBox 22" id="22"/>
          <p:cNvSpPr txBox="true"/>
          <p:nvPr/>
        </p:nvSpPr>
        <p:spPr>
          <a:xfrm rot="0">
            <a:off x="8180134" y="3985889"/>
            <a:ext cx="5183372" cy="1413510"/>
          </a:xfrm>
          <a:prstGeom prst="rect">
            <a:avLst/>
          </a:prstGeom>
        </p:spPr>
        <p:txBody>
          <a:bodyPr anchor="t" rtlCol="false" tIns="0" lIns="0" bIns="0" rIns="0">
            <a:spAutoFit/>
          </a:bodyPr>
          <a:lstStyle/>
          <a:p>
            <a:pPr algn="l" marL="388622" indent="-194311" lvl="1">
              <a:lnSpc>
                <a:spcPts val="2880"/>
              </a:lnSpc>
              <a:buFont typeface="Arial"/>
              <a:buChar char="•"/>
            </a:pPr>
            <a:r>
              <a:rPr lang="en-US" sz="1800">
                <a:solidFill>
                  <a:srgbClr val="2C4372"/>
                </a:solidFill>
                <a:latin typeface="Canva Sans"/>
                <a:ea typeface="Canva Sans"/>
                <a:cs typeface="Canva Sans"/>
                <a:sym typeface="Canva Sans"/>
              </a:rPr>
              <a:t>Limits of current LLMs (hallucinations, memory, API dependency)</a:t>
            </a:r>
          </a:p>
          <a:p>
            <a:pPr algn="l" marL="388622" indent="-194311" lvl="1">
              <a:lnSpc>
                <a:spcPts val="2880"/>
              </a:lnSpc>
              <a:buFont typeface="Arial"/>
              <a:buChar char="•"/>
            </a:pPr>
            <a:r>
              <a:rPr lang="en-US" sz="1800">
                <a:solidFill>
                  <a:srgbClr val="2C4372"/>
                </a:solidFill>
                <a:latin typeface="Canva Sans"/>
                <a:ea typeface="Canva Sans"/>
                <a:cs typeface="Canva Sans"/>
                <a:sym typeface="Canva Sans"/>
              </a:rPr>
              <a:t>Wider range of scenarios</a:t>
            </a:r>
          </a:p>
          <a:p>
            <a:pPr algn="l" marL="388622" indent="-194311" lvl="1">
              <a:lnSpc>
                <a:spcPts val="2880"/>
              </a:lnSpc>
              <a:buFont typeface="Arial"/>
              <a:buChar char="•"/>
            </a:pPr>
            <a:r>
              <a:rPr lang="en-US" sz="1800">
                <a:solidFill>
                  <a:srgbClr val="2C4372"/>
                </a:solidFill>
                <a:latin typeface="Canva Sans"/>
                <a:ea typeface="Canva Sans"/>
                <a:cs typeface="Canva Sans"/>
                <a:sym typeface="Canva Sans"/>
              </a:rPr>
              <a:t>Levels with fragments</a:t>
            </a:r>
          </a:p>
        </p:txBody>
      </p:sp>
      <p:sp>
        <p:nvSpPr>
          <p:cNvPr name="TextBox 23" id="23"/>
          <p:cNvSpPr txBox="true"/>
          <p:nvPr/>
        </p:nvSpPr>
        <p:spPr>
          <a:xfrm rot="0">
            <a:off x="5365049" y="6891882"/>
            <a:ext cx="3204934" cy="352425"/>
          </a:xfrm>
          <a:prstGeom prst="rect">
            <a:avLst/>
          </a:prstGeom>
        </p:spPr>
        <p:txBody>
          <a:bodyPr anchor="t" rtlCol="false" tIns="0" lIns="0" bIns="0" rIns="0">
            <a:spAutoFit/>
          </a:bodyPr>
          <a:lstStyle/>
          <a:p>
            <a:pPr algn="just">
              <a:lnSpc>
                <a:spcPts val="2879"/>
              </a:lnSpc>
            </a:pPr>
            <a:r>
              <a:rPr lang="en-US" sz="2400" b="true">
                <a:solidFill>
                  <a:srgbClr val="2C4372"/>
                </a:solidFill>
                <a:latin typeface="Canva Sans Bold"/>
                <a:ea typeface="Canva Sans Bold"/>
                <a:cs typeface="Canva Sans Bold"/>
                <a:sym typeface="Canva Sans Bold"/>
              </a:rPr>
              <a:t>Next Stop</a:t>
            </a:r>
          </a:p>
        </p:txBody>
      </p:sp>
      <p:sp>
        <p:nvSpPr>
          <p:cNvPr name="TextBox 24" id="24"/>
          <p:cNvSpPr txBox="true"/>
          <p:nvPr/>
        </p:nvSpPr>
        <p:spPr>
          <a:xfrm rot="0">
            <a:off x="5272032" y="7258298"/>
            <a:ext cx="5183372" cy="2137410"/>
          </a:xfrm>
          <a:prstGeom prst="rect">
            <a:avLst/>
          </a:prstGeom>
        </p:spPr>
        <p:txBody>
          <a:bodyPr anchor="t" rtlCol="false" tIns="0" lIns="0" bIns="0" rIns="0">
            <a:spAutoFit/>
          </a:bodyPr>
          <a:lstStyle/>
          <a:p>
            <a:pPr algn="l" marL="388622" indent="-194311" lvl="1">
              <a:lnSpc>
                <a:spcPts val="2880"/>
              </a:lnSpc>
              <a:buFont typeface="Arial"/>
              <a:buChar char="•"/>
            </a:pPr>
            <a:r>
              <a:rPr lang="en-US" sz="1800">
                <a:solidFill>
                  <a:srgbClr val="2C4372"/>
                </a:solidFill>
                <a:latin typeface="Canva Sans"/>
                <a:ea typeface="Canva Sans"/>
                <a:cs typeface="Canva Sans"/>
                <a:sym typeface="Canva Sans"/>
              </a:rPr>
              <a:t>Progressive multi-stage challenges</a:t>
            </a:r>
          </a:p>
          <a:p>
            <a:pPr algn="l" marL="388622" indent="-194311" lvl="1">
              <a:lnSpc>
                <a:spcPts val="2880"/>
              </a:lnSpc>
              <a:buFont typeface="Arial"/>
              <a:buChar char="•"/>
            </a:pPr>
            <a:r>
              <a:rPr lang="en-US" sz="1800">
                <a:solidFill>
                  <a:srgbClr val="2C4372"/>
                </a:solidFill>
                <a:latin typeface="Canva Sans"/>
                <a:ea typeface="Canva Sans"/>
                <a:cs typeface="Canva Sans"/>
                <a:sym typeface="Canva Sans"/>
              </a:rPr>
              <a:t>Integration with real training programs</a:t>
            </a:r>
          </a:p>
          <a:p>
            <a:pPr algn="l" marL="388622" indent="-194311" lvl="1">
              <a:lnSpc>
                <a:spcPts val="2880"/>
              </a:lnSpc>
              <a:buFont typeface="Arial"/>
              <a:buChar char="•"/>
            </a:pPr>
            <a:r>
              <a:rPr lang="en-US" sz="1800">
                <a:solidFill>
                  <a:srgbClr val="2C4372"/>
                </a:solidFill>
                <a:latin typeface="Canva Sans"/>
                <a:ea typeface="Canva Sans"/>
                <a:cs typeface="Canva Sans"/>
                <a:sym typeface="Canva Sans"/>
              </a:rPr>
              <a:t>Roles expansions based on real organizations</a:t>
            </a:r>
          </a:p>
          <a:p>
            <a:pPr algn="l" marL="388622" indent="-194311" lvl="1">
              <a:lnSpc>
                <a:spcPts val="2880"/>
              </a:lnSpc>
              <a:buFont typeface="Arial"/>
              <a:buChar char="•"/>
            </a:pPr>
            <a:r>
              <a:rPr lang="en-US" sz="1800">
                <a:solidFill>
                  <a:srgbClr val="2C4372"/>
                </a:solidFill>
                <a:latin typeface="Canva Sans"/>
                <a:ea typeface="Canva Sans"/>
                <a:cs typeface="Canva Sans"/>
                <a:sym typeface="Canva Sans"/>
              </a:rPr>
              <a:t>Cyber Deception Deployement</a:t>
            </a:r>
          </a:p>
          <a:p>
            <a:pPr algn="l">
              <a:lnSpc>
                <a:spcPts val="2880"/>
              </a:lnSpc>
            </a:pPr>
          </a:p>
        </p:txBody>
      </p:sp>
      <p:sp>
        <p:nvSpPr>
          <p:cNvPr name="TextBox 25" id="25"/>
          <p:cNvSpPr txBox="true"/>
          <p:nvPr/>
        </p:nvSpPr>
        <p:spPr>
          <a:xfrm rot="0">
            <a:off x="1875046" y="2370644"/>
            <a:ext cx="12904291" cy="236990"/>
          </a:xfrm>
          <a:prstGeom prst="rect">
            <a:avLst/>
          </a:prstGeom>
        </p:spPr>
        <p:txBody>
          <a:bodyPr anchor="t" rtlCol="false" tIns="0" lIns="0" bIns="0" rIns="0">
            <a:spAutoFit/>
          </a:bodyPr>
          <a:lstStyle/>
          <a:p>
            <a:pPr algn="ctr">
              <a:lnSpc>
                <a:spcPts val="1830"/>
              </a:lnSpc>
              <a:spcBef>
                <a:spcPct val="0"/>
              </a:spcBef>
            </a:pPr>
            <a:r>
              <a:rPr lang="en-US" b="true" sz="1830">
                <a:solidFill>
                  <a:srgbClr val="2C4372"/>
                </a:solidFill>
                <a:latin typeface="Canva Sans Bold"/>
                <a:ea typeface="Canva Sans Bold"/>
                <a:cs typeface="Canva Sans Bold"/>
                <a:sym typeface="Canva Sans Bold"/>
              </a:rPr>
              <a:t>This framework marks a first step toward operational platforms where LLMs enhance social engineering resilience.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9490944" y="3132672"/>
            <a:ext cx="8495835" cy="947674"/>
            <a:chOff x="0" y="0"/>
            <a:chExt cx="2237586" cy="249593"/>
          </a:xfrm>
        </p:grpSpPr>
        <p:sp>
          <p:nvSpPr>
            <p:cNvPr name="Freeform 4" id="4"/>
            <p:cNvSpPr/>
            <p:nvPr/>
          </p:nvSpPr>
          <p:spPr>
            <a:xfrm flipH="false" flipV="false" rot="0">
              <a:off x="0" y="0"/>
              <a:ext cx="2237586" cy="249593"/>
            </a:xfrm>
            <a:custGeom>
              <a:avLst/>
              <a:gdLst/>
              <a:ahLst/>
              <a:cxnLst/>
              <a:rect r="r" b="b" t="t" l="l"/>
              <a:pathLst>
                <a:path h="249593" w="2237586">
                  <a:moveTo>
                    <a:pt x="45563" y="0"/>
                  </a:moveTo>
                  <a:lnTo>
                    <a:pt x="2192023" y="0"/>
                  </a:lnTo>
                  <a:cubicBezTo>
                    <a:pt x="2217187" y="0"/>
                    <a:pt x="2237586" y="20399"/>
                    <a:pt x="2237586" y="45563"/>
                  </a:cubicBezTo>
                  <a:lnTo>
                    <a:pt x="2237586" y="204030"/>
                  </a:lnTo>
                  <a:cubicBezTo>
                    <a:pt x="2237586" y="229194"/>
                    <a:pt x="2217187" y="249593"/>
                    <a:pt x="2192023" y="249593"/>
                  </a:cubicBezTo>
                  <a:lnTo>
                    <a:pt x="45563" y="249593"/>
                  </a:lnTo>
                  <a:cubicBezTo>
                    <a:pt x="20399" y="249593"/>
                    <a:pt x="0" y="229194"/>
                    <a:pt x="0" y="204030"/>
                  </a:cubicBezTo>
                  <a:lnTo>
                    <a:pt x="0" y="45563"/>
                  </a:lnTo>
                  <a:cubicBezTo>
                    <a:pt x="0" y="20399"/>
                    <a:pt x="20399" y="0"/>
                    <a:pt x="45563" y="0"/>
                  </a:cubicBezTo>
                  <a:close/>
                </a:path>
              </a:pathLst>
            </a:custGeom>
            <a:solidFill>
              <a:srgbClr val="000000">
                <a:alpha val="0"/>
              </a:srgbClr>
            </a:solidFill>
            <a:ln w="38100" cap="rnd">
              <a:solidFill>
                <a:srgbClr val="2C4372"/>
              </a:solidFill>
              <a:prstDash val="solid"/>
              <a:round/>
            </a:ln>
          </p:spPr>
        </p:sp>
        <p:sp>
          <p:nvSpPr>
            <p:cNvPr name="TextBox 5" id="5"/>
            <p:cNvSpPr txBox="true"/>
            <p:nvPr/>
          </p:nvSpPr>
          <p:spPr>
            <a:xfrm>
              <a:off x="0" y="-47625"/>
              <a:ext cx="2237586" cy="297218"/>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9608794" y="3251362"/>
            <a:ext cx="710294" cy="71029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4372"/>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9" id="9"/>
          <p:cNvSpPr/>
          <p:nvPr/>
        </p:nvSpPr>
        <p:spPr>
          <a:xfrm flipH="false" flipV="false" rot="0">
            <a:off x="-1133798" y="7228239"/>
            <a:ext cx="6448898" cy="6448898"/>
          </a:xfrm>
          <a:custGeom>
            <a:avLst/>
            <a:gdLst/>
            <a:ahLst/>
            <a:cxnLst/>
            <a:rect r="r" b="b" t="t" l="l"/>
            <a:pathLst>
              <a:path h="6448898" w="6448898">
                <a:moveTo>
                  <a:pt x="0" y="0"/>
                </a:moveTo>
                <a:lnTo>
                  <a:pt x="6448898" y="0"/>
                </a:lnTo>
                <a:lnTo>
                  <a:pt x="6448898" y="6448898"/>
                </a:lnTo>
                <a:lnTo>
                  <a:pt x="0" y="64488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10" id="10"/>
          <p:cNvSpPr/>
          <p:nvPr/>
        </p:nvSpPr>
        <p:spPr>
          <a:xfrm flipH="false" flipV="false" rot="1795720">
            <a:off x="17854612" y="-1913054"/>
            <a:ext cx="4073652" cy="4114800"/>
          </a:xfrm>
          <a:custGeom>
            <a:avLst/>
            <a:gdLst/>
            <a:ahLst/>
            <a:cxnLst/>
            <a:rect r="r" b="b" t="t" l="l"/>
            <a:pathLst>
              <a:path h="4114800" w="4073652">
                <a:moveTo>
                  <a:pt x="0" y="0"/>
                </a:moveTo>
                <a:lnTo>
                  <a:pt x="4073652" y="0"/>
                </a:lnTo>
                <a:lnTo>
                  <a:pt x="407365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1" id="11"/>
          <p:cNvSpPr/>
          <p:nvPr/>
        </p:nvSpPr>
        <p:spPr>
          <a:xfrm flipH="false" flipV="false" rot="0">
            <a:off x="7037149" y="7583386"/>
            <a:ext cx="686793" cy="431447"/>
          </a:xfrm>
          <a:custGeom>
            <a:avLst/>
            <a:gdLst/>
            <a:ahLst/>
            <a:cxnLst/>
            <a:rect r="r" b="b" t="t" l="l"/>
            <a:pathLst>
              <a:path h="431447" w="686793">
                <a:moveTo>
                  <a:pt x="0" y="0"/>
                </a:moveTo>
                <a:lnTo>
                  <a:pt x="686793" y="0"/>
                </a:lnTo>
                <a:lnTo>
                  <a:pt x="686793" y="431447"/>
                </a:lnTo>
                <a:lnTo>
                  <a:pt x="0" y="431447"/>
                </a:lnTo>
                <a:lnTo>
                  <a:pt x="0" y="0"/>
                </a:lnTo>
                <a:close/>
              </a:path>
            </a:pathLst>
          </a:custGeom>
          <a:blipFill>
            <a:blip r:embed="rId7">
              <a:extLst>
                <a:ext uri="{96DAC541-7B7A-43D3-8B79-37D633B846F1}">
                  <asvg:svgBlip xmlns:asvg="http://schemas.microsoft.com/office/drawing/2016/SVG/main" r:embed="rId8"/>
                </a:ext>
              </a:extLst>
            </a:blip>
            <a:stretch>
              <a:fillRect l="-43271" t="-96641" r="-43017" b="-99900"/>
            </a:stretch>
          </a:blipFill>
        </p:spPr>
      </p:sp>
      <p:sp>
        <p:nvSpPr>
          <p:cNvPr name="Freeform 12" id="12"/>
          <p:cNvSpPr/>
          <p:nvPr/>
        </p:nvSpPr>
        <p:spPr>
          <a:xfrm flipH="false" flipV="false" rot="0">
            <a:off x="9813959" y="3445614"/>
            <a:ext cx="299963" cy="293213"/>
          </a:xfrm>
          <a:custGeom>
            <a:avLst/>
            <a:gdLst/>
            <a:ahLst/>
            <a:cxnLst/>
            <a:rect r="r" b="b" t="t" l="l"/>
            <a:pathLst>
              <a:path h="293213" w="299963">
                <a:moveTo>
                  <a:pt x="0" y="0"/>
                </a:moveTo>
                <a:lnTo>
                  <a:pt x="299963" y="0"/>
                </a:lnTo>
                <a:lnTo>
                  <a:pt x="299963" y="293214"/>
                </a:lnTo>
                <a:lnTo>
                  <a:pt x="0" y="29321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13" id="13"/>
          <p:cNvSpPr/>
          <p:nvPr/>
        </p:nvSpPr>
        <p:spPr>
          <a:xfrm flipH="false" flipV="false" rot="0">
            <a:off x="16494273" y="8285823"/>
            <a:ext cx="2985013" cy="2955163"/>
          </a:xfrm>
          <a:custGeom>
            <a:avLst/>
            <a:gdLst/>
            <a:ahLst/>
            <a:cxnLst/>
            <a:rect r="r" b="b" t="t" l="l"/>
            <a:pathLst>
              <a:path h="2955163" w="2985013">
                <a:moveTo>
                  <a:pt x="0" y="0"/>
                </a:moveTo>
                <a:lnTo>
                  <a:pt x="2985013" y="0"/>
                </a:lnTo>
                <a:lnTo>
                  <a:pt x="2985013" y="2955163"/>
                </a:lnTo>
                <a:lnTo>
                  <a:pt x="0" y="295516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10836986" y="8904948"/>
            <a:ext cx="4311244" cy="3502886"/>
          </a:xfrm>
          <a:custGeom>
            <a:avLst/>
            <a:gdLst/>
            <a:ahLst/>
            <a:cxnLst/>
            <a:rect r="r" b="b" t="t" l="l"/>
            <a:pathLst>
              <a:path h="3502886" w="4311244">
                <a:moveTo>
                  <a:pt x="0" y="0"/>
                </a:moveTo>
                <a:lnTo>
                  <a:pt x="4311245" y="0"/>
                </a:lnTo>
                <a:lnTo>
                  <a:pt x="4311245" y="3502886"/>
                </a:lnTo>
                <a:lnTo>
                  <a:pt x="0" y="35028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TextBox 15" id="15"/>
          <p:cNvSpPr txBox="true"/>
          <p:nvPr/>
        </p:nvSpPr>
        <p:spPr>
          <a:xfrm rot="0">
            <a:off x="1790938" y="3370797"/>
            <a:ext cx="6467333" cy="3220084"/>
          </a:xfrm>
          <a:prstGeom prst="rect">
            <a:avLst/>
          </a:prstGeom>
        </p:spPr>
        <p:txBody>
          <a:bodyPr anchor="t" rtlCol="false" tIns="0" lIns="0" bIns="0" rIns="0">
            <a:spAutoFit/>
          </a:bodyPr>
          <a:lstStyle/>
          <a:p>
            <a:pPr algn="l">
              <a:lnSpc>
                <a:spcPts val="12399"/>
              </a:lnSpc>
            </a:pPr>
            <a:r>
              <a:rPr lang="en-US" sz="12399" b="true">
                <a:solidFill>
                  <a:srgbClr val="2C4372"/>
                </a:solidFill>
                <a:latin typeface="Canva Sans Bold"/>
                <a:ea typeface="Canva Sans Bold"/>
                <a:cs typeface="Canva Sans Bold"/>
                <a:sym typeface="Canva Sans Bold"/>
              </a:rPr>
              <a:t>THANK YOU</a:t>
            </a:r>
          </a:p>
        </p:txBody>
      </p:sp>
      <p:sp>
        <p:nvSpPr>
          <p:cNvPr name="TextBox 16" id="16"/>
          <p:cNvSpPr txBox="true"/>
          <p:nvPr/>
        </p:nvSpPr>
        <p:spPr>
          <a:xfrm rot="0">
            <a:off x="12278580" y="1449271"/>
            <a:ext cx="4215692" cy="352425"/>
          </a:xfrm>
          <a:prstGeom prst="rect">
            <a:avLst/>
          </a:prstGeom>
        </p:spPr>
        <p:txBody>
          <a:bodyPr anchor="t" rtlCol="false" tIns="0" lIns="0" bIns="0" rIns="0">
            <a:spAutoFit/>
          </a:bodyPr>
          <a:lstStyle/>
          <a:p>
            <a:pPr algn="r">
              <a:lnSpc>
                <a:spcPts val="2879"/>
              </a:lnSpc>
            </a:pPr>
            <a:r>
              <a:rPr lang="en-US" sz="2400" b="true">
                <a:solidFill>
                  <a:srgbClr val="2C4372"/>
                </a:solidFill>
                <a:latin typeface="Canva Sans Bold"/>
                <a:ea typeface="Canva Sans Bold"/>
                <a:cs typeface="Canva Sans Bold"/>
                <a:sym typeface="Canva Sans Bold"/>
              </a:rPr>
              <a:t>August 2026</a:t>
            </a:r>
          </a:p>
        </p:txBody>
      </p:sp>
      <p:sp>
        <p:nvSpPr>
          <p:cNvPr name="TextBox 17" id="17"/>
          <p:cNvSpPr txBox="true"/>
          <p:nvPr/>
        </p:nvSpPr>
        <p:spPr>
          <a:xfrm rot="0">
            <a:off x="10465721" y="3405453"/>
            <a:ext cx="7294275" cy="333375"/>
          </a:xfrm>
          <a:prstGeom prst="rect">
            <a:avLst/>
          </a:prstGeom>
        </p:spPr>
        <p:txBody>
          <a:bodyPr anchor="t" rtlCol="false" tIns="0" lIns="0" bIns="0" rIns="0">
            <a:spAutoFit/>
          </a:bodyPr>
          <a:lstStyle/>
          <a:p>
            <a:pPr algn="l">
              <a:lnSpc>
                <a:spcPts val="2640"/>
              </a:lnSpc>
            </a:pPr>
            <a:r>
              <a:rPr lang="en-US" sz="2200" b="true">
                <a:solidFill>
                  <a:srgbClr val="2C4372"/>
                </a:solidFill>
                <a:latin typeface="Canva Sans Bold"/>
                <a:ea typeface="Canva Sans Bold"/>
                <a:cs typeface="Canva Sans Bold"/>
                <a:sym typeface="Canva Sans Bold"/>
              </a:rPr>
              <a:t>https://github.com/ibakhat-F-101/IlyasMasterThesis</a:t>
            </a:r>
          </a:p>
        </p:txBody>
      </p:sp>
      <p:sp>
        <p:nvSpPr>
          <p:cNvPr name="Freeform 18" id="18"/>
          <p:cNvSpPr/>
          <p:nvPr/>
        </p:nvSpPr>
        <p:spPr>
          <a:xfrm flipH="false" flipV="false" rot="0">
            <a:off x="1790938" y="1028700"/>
            <a:ext cx="3134965" cy="975758"/>
          </a:xfrm>
          <a:custGeom>
            <a:avLst/>
            <a:gdLst/>
            <a:ahLst/>
            <a:cxnLst/>
            <a:rect r="r" b="b" t="t" l="l"/>
            <a:pathLst>
              <a:path h="975758" w="3134965">
                <a:moveTo>
                  <a:pt x="0" y="0"/>
                </a:moveTo>
                <a:lnTo>
                  <a:pt x="3134966" y="0"/>
                </a:lnTo>
                <a:lnTo>
                  <a:pt x="3134966" y="975758"/>
                </a:lnTo>
                <a:lnTo>
                  <a:pt x="0" y="975758"/>
                </a:lnTo>
                <a:lnTo>
                  <a:pt x="0" y="0"/>
                </a:lnTo>
                <a:close/>
              </a:path>
            </a:pathLst>
          </a:custGeom>
          <a:blipFill>
            <a:blip r:embed="rId15"/>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90938" y="3579324"/>
            <a:ext cx="7003329" cy="947674"/>
            <a:chOff x="0" y="0"/>
            <a:chExt cx="1844498" cy="249593"/>
          </a:xfrm>
        </p:grpSpPr>
        <p:sp>
          <p:nvSpPr>
            <p:cNvPr name="Freeform 4" id="4"/>
            <p:cNvSpPr/>
            <p:nvPr/>
          </p:nvSpPr>
          <p:spPr>
            <a:xfrm flipH="false" flipV="false" rot="0">
              <a:off x="0" y="0"/>
              <a:ext cx="1844498" cy="249593"/>
            </a:xfrm>
            <a:custGeom>
              <a:avLst/>
              <a:gdLst/>
              <a:ahLst/>
              <a:cxnLst/>
              <a:rect r="r" b="b" t="t" l="l"/>
              <a:pathLst>
                <a:path h="249593" w="1844498">
                  <a:moveTo>
                    <a:pt x="55273" y="0"/>
                  </a:moveTo>
                  <a:lnTo>
                    <a:pt x="1789225" y="0"/>
                  </a:lnTo>
                  <a:cubicBezTo>
                    <a:pt x="1803884" y="0"/>
                    <a:pt x="1817943" y="5823"/>
                    <a:pt x="1828309" y="16189"/>
                  </a:cubicBezTo>
                  <a:cubicBezTo>
                    <a:pt x="1838675" y="26555"/>
                    <a:pt x="1844498" y="40614"/>
                    <a:pt x="1844498" y="55273"/>
                  </a:cubicBezTo>
                  <a:lnTo>
                    <a:pt x="1844498" y="194320"/>
                  </a:lnTo>
                  <a:cubicBezTo>
                    <a:pt x="1844498" y="224846"/>
                    <a:pt x="1819752" y="249593"/>
                    <a:pt x="1789225" y="249593"/>
                  </a:cubicBezTo>
                  <a:lnTo>
                    <a:pt x="55273" y="249593"/>
                  </a:lnTo>
                  <a:cubicBezTo>
                    <a:pt x="24747" y="249593"/>
                    <a:pt x="0" y="224846"/>
                    <a:pt x="0" y="194320"/>
                  </a:cubicBezTo>
                  <a:lnTo>
                    <a:pt x="0" y="55273"/>
                  </a:lnTo>
                  <a:cubicBezTo>
                    <a:pt x="0" y="24747"/>
                    <a:pt x="24747" y="0"/>
                    <a:pt x="55273" y="0"/>
                  </a:cubicBezTo>
                  <a:close/>
                </a:path>
              </a:pathLst>
            </a:custGeom>
            <a:solidFill>
              <a:srgbClr val="000000">
                <a:alpha val="0"/>
              </a:srgbClr>
            </a:solidFill>
            <a:ln w="38100" cap="rnd">
              <a:solidFill>
                <a:srgbClr val="2C4372"/>
              </a:solidFill>
              <a:prstDash val="solid"/>
              <a:round/>
            </a:ln>
          </p:spPr>
        </p:sp>
        <p:sp>
          <p:nvSpPr>
            <p:cNvPr name="TextBox 5" id="5"/>
            <p:cNvSpPr txBox="true"/>
            <p:nvPr/>
          </p:nvSpPr>
          <p:spPr>
            <a:xfrm>
              <a:off x="0" y="-47625"/>
              <a:ext cx="1844498" cy="297218"/>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false" rot="0">
            <a:off x="14377390" y="-2813197"/>
            <a:ext cx="6756120" cy="6511211"/>
          </a:xfrm>
          <a:custGeom>
            <a:avLst/>
            <a:gdLst/>
            <a:ahLst/>
            <a:cxnLst/>
            <a:rect r="r" b="b" t="t" l="l"/>
            <a:pathLst>
              <a:path h="6511211" w="6756120">
                <a:moveTo>
                  <a:pt x="0" y="0"/>
                </a:moveTo>
                <a:lnTo>
                  <a:pt x="6756121" y="0"/>
                </a:lnTo>
                <a:lnTo>
                  <a:pt x="6756121" y="6511211"/>
                </a:lnTo>
                <a:lnTo>
                  <a:pt x="0" y="65112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7" id="7"/>
          <p:cNvGrpSpPr/>
          <p:nvPr/>
        </p:nvGrpSpPr>
        <p:grpSpPr>
          <a:xfrm rot="0">
            <a:off x="1790938" y="7210164"/>
            <a:ext cx="7003329" cy="947674"/>
            <a:chOff x="0" y="0"/>
            <a:chExt cx="1844498" cy="249593"/>
          </a:xfrm>
        </p:grpSpPr>
        <p:sp>
          <p:nvSpPr>
            <p:cNvPr name="Freeform 8" id="8"/>
            <p:cNvSpPr/>
            <p:nvPr/>
          </p:nvSpPr>
          <p:spPr>
            <a:xfrm flipH="false" flipV="false" rot="0">
              <a:off x="0" y="0"/>
              <a:ext cx="1844498" cy="249593"/>
            </a:xfrm>
            <a:custGeom>
              <a:avLst/>
              <a:gdLst/>
              <a:ahLst/>
              <a:cxnLst/>
              <a:rect r="r" b="b" t="t" l="l"/>
              <a:pathLst>
                <a:path h="249593" w="1844498">
                  <a:moveTo>
                    <a:pt x="55273" y="0"/>
                  </a:moveTo>
                  <a:lnTo>
                    <a:pt x="1789225" y="0"/>
                  </a:lnTo>
                  <a:cubicBezTo>
                    <a:pt x="1803884" y="0"/>
                    <a:pt x="1817943" y="5823"/>
                    <a:pt x="1828309" y="16189"/>
                  </a:cubicBezTo>
                  <a:cubicBezTo>
                    <a:pt x="1838675" y="26555"/>
                    <a:pt x="1844498" y="40614"/>
                    <a:pt x="1844498" y="55273"/>
                  </a:cubicBezTo>
                  <a:lnTo>
                    <a:pt x="1844498" y="194320"/>
                  </a:lnTo>
                  <a:cubicBezTo>
                    <a:pt x="1844498" y="224846"/>
                    <a:pt x="1819752" y="249593"/>
                    <a:pt x="1789225" y="249593"/>
                  </a:cubicBezTo>
                  <a:lnTo>
                    <a:pt x="55273" y="249593"/>
                  </a:lnTo>
                  <a:cubicBezTo>
                    <a:pt x="24747" y="249593"/>
                    <a:pt x="0" y="224846"/>
                    <a:pt x="0" y="194320"/>
                  </a:cubicBezTo>
                  <a:lnTo>
                    <a:pt x="0" y="55273"/>
                  </a:lnTo>
                  <a:cubicBezTo>
                    <a:pt x="0" y="24747"/>
                    <a:pt x="24747" y="0"/>
                    <a:pt x="55273" y="0"/>
                  </a:cubicBezTo>
                  <a:close/>
                </a:path>
              </a:pathLst>
            </a:custGeom>
            <a:solidFill>
              <a:srgbClr val="000000">
                <a:alpha val="0"/>
              </a:srgbClr>
            </a:solidFill>
            <a:ln w="38100" cap="rnd">
              <a:solidFill>
                <a:srgbClr val="2C4372"/>
              </a:solidFill>
              <a:prstDash val="solid"/>
              <a:round/>
            </a:ln>
          </p:spPr>
        </p:sp>
        <p:sp>
          <p:nvSpPr>
            <p:cNvPr name="TextBox 9" id="9"/>
            <p:cNvSpPr txBox="true"/>
            <p:nvPr/>
          </p:nvSpPr>
          <p:spPr>
            <a:xfrm>
              <a:off x="0" y="-47625"/>
              <a:ext cx="1844498" cy="297218"/>
            </a:xfrm>
            <a:prstGeom prst="rect">
              <a:avLst/>
            </a:prstGeom>
          </p:spPr>
          <p:txBody>
            <a:bodyPr anchor="ctr" rtlCol="false" tIns="50800" lIns="50800" bIns="50800" rIns="50800"/>
            <a:lstStyle/>
            <a:p>
              <a:pPr algn="ctr">
                <a:lnSpc>
                  <a:spcPts val="2800"/>
                </a:lnSpc>
              </a:pPr>
            </a:p>
          </p:txBody>
        </p:sp>
      </p:grpSp>
      <p:grpSp>
        <p:nvGrpSpPr>
          <p:cNvPr name="Group 10" id="10"/>
          <p:cNvGrpSpPr/>
          <p:nvPr/>
        </p:nvGrpSpPr>
        <p:grpSpPr>
          <a:xfrm rot="0">
            <a:off x="1790938" y="4757801"/>
            <a:ext cx="7003329" cy="947674"/>
            <a:chOff x="0" y="0"/>
            <a:chExt cx="1844498" cy="249593"/>
          </a:xfrm>
        </p:grpSpPr>
        <p:sp>
          <p:nvSpPr>
            <p:cNvPr name="Freeform 11" id="11"/>
            <p:cNvSpPr/>
            <p:nvPr/>
          </p:nvSpPr>
          <p:spPr>
            <a:xfrm flipH="false" flipV="false" rot="0">
              <a:off x="0" y="0"/>
              <a:ext cx="1844498" cy="249593"/>
            </a:xfrm>
            <a:custGeom>
              <a:avLst/>
              <a:gdLst/>
              <a:ahLst/>
              <a:cxnLst/>
              <a:rect r="r" b="b" t="t" l="l"/>
              <a:pathLst>
                <a:path h="249593" w="1844498">
                  <a:moveTo>
                    <a:pt x="55273" y="0"/>
                  </a:moveTo>
                  <a:lnTo>
                    <a:pt x="1789225" y="0"/>
                  </a:lnTo>
                  <a:cubicBezTo>
                    <a:pt x="1803884" y="0"/>
                    <a:pt x="1817943" y="5823"/>
                    <a:pt x="1828309" y="16189"/>
                  </a:cubicBezTo>
                  <a:cubicBezTo>
                    <a:pt x="1838675" y="26555"/>
                    <a:pt x="1844498" y="40614"/>
                    <a:pt x="1844498" y="55273"/>
                  </a:cubicBezTo>
                  <a:lnTo>
                    <a:pt x="1844498" y="194320"/>
                  </a:lnTo>
                  <a:cubicBezTo>
                    <a:pt x="1844498" y="224846"/>
                    <a:pt x="1819752" y="249593"/>
                    <a:pt x="1789225" y="249593"/>
                  </a:cubicBezTo>
                  <a:lnTo>
                    <a:pt x="55273" y="249593"/>
                  </a:lnTo>
                  <a:cubicBezTo>
                    <a:pt x="24747" y="249593"/>
                    <a:pt x="0" y="224846"/>
                    <a:pt x="0" y="194320"/>
                  </a:cubicBezTo>
                  <a:lnTo>
                    <a:pt x="0" y="55273"/>
                  </a:lnTo>
                  <a:cubicBezTo>
                    <a:pt x="0" y="24747"/>
                    <a:pt x="24747" y="0"/>
                    <a:pt x="55273" y="0"/>
                  </a:cubicBezTo>
                  <a:close/>
                </a:path>
              </a:pathLst>
            </a:custGeom>
            <a:solidFill>
              <a:srgbClr val="000000">
                <a:alpha val="0"/>
              </a:srgbClr>
            </a:solidFill>
            <a:ln w="38100" cap="rnd">
              <a:solidFill>
                <a:srgbClr val="2C4372"/>
              </a:solidFill>
              <a:prstDash val="solid"/>
              <a:round/>
            </a:ln>
          </p:spPr>
        </p:sp>
        <p:sp>
          <p:nvSpPr>
            <p:cNvPr name="TextBox 12" id="12"/>
            <p:cNvSpPr txBox="true"/>
            <p:nvPr/>
          </p:nvSpPr>
          <p:spPr>
            <a:xfrm>
              <a:off x="0" y="-47625"/>
              <a:ext cx="1844498" cy="297218"/>
            </a:xfrm>
            <a:prstGeom prst="rect">
              <a:avLst/>
            </a:prstGeom>
          </p:spPr>
          <p:txBody>
            <a:bodyPr anchor="ctr" rtlCol="false" tIns="50800" lIns="50800" bIns="50800" rIns="50800"/>
            <a:lstStyle/>
            <a:p>
              <a:pPr algn="ctr">
                <a:lnSpc>
                  <a:spcPts val="2800"/>
                </a:lnSpc>
              </a:pPr>
            </a:p>
          </p:txBody>
        </p:sp>
      </p:grpSp>
      <p:grpSp>
        <p:nvGrpSpPr>
          <p:cNvPr name="Group 13" id="13"/>
          <p:cNvGrpSpPr/>
          <p:nvPr/>
        </p:nvGrpSpPr>
        <p:grpSpPr>
          <a:xfrm rot="0">
            <a:off x="9303858" y="3579324"/>
            <a:ext cx="7003329" cy="947674"/>
            <a:chOff x="0" y="0"/>
            <a:chExt cx="1844498" cy="249593"/>
          </a:xfrm>
        </p:grpSpPr>
        <p:sp>
          <p:nvSpPr>
            <p:cNvPr name="Freeform 14" id="14"/>
            <p:cNvSpPr/>
            <p:nvPr/>
          </p:nvSpPr>
          <p:spPr>
            <a:xfrm flipH="false" flipV="false" rot="0">
              <a:off x="0" y="0"/>
              <a:ext cx="1844498" cy="249593"/>
            </a:xfrm>
            <a:custGeom>
              <a:avLst/>
              <a:gdLst/>
              <a:ahLst/>
              <a:cxnLst/>
              <a:rect r="r" b="b" t="t" l="l"/>
              <a:pathLst>
                <a:path h="249593" w="1844498">
                  <a:moveTo>
                    <a:pt x="55273" y="0"/>
                  </a:moveTo>
                  <a:lnTo>
                    <a:pt x="1789225" y="0"/>
                  </a:lnTo>
                  <a:cubicBezTo>
                    <a:pt x="1803884" y="0"/>
                    <a:pt x="1817943" y="5823"/>
                    <a:pt x="1828309" y="16189"/>
                  </a:cubicBezTo>
                  <a:cubicBezTo>
                    <a:pt x="1838675" y="26555"/>
                    <a:pt x="1844498" y="40614"/>
                    <a:pt x="1844498" y="55273"/>
                  </a:cubicBezTo>
                  <a:lnTo>
                    <a:pt x="1844498" y="194320"/>
                  </a:lnTo>
                  <a:cubicBezTo>
                    <a:pt x="1844498" y="224846"/>
                    <a:pt x="1819752" y="249593"/>
                    <a:pt x="1789225" y="249593"/>
                  </a:cubicBezTo>
                  <a:lnTo>
                    <a:pt x="55273" y="249593"/>
                  </a:lnTo>
                  <a:cubicBezTo>
                    <a:pt x="24747" y="249593"/>
                    <a:pt x="0" y="224846"/>
                    <a:pt x="0" y="194320"/>
                  </a:cubicBezTo>
                  <a:lnTo>
                    <a:pt x="0" y="55273"/>
                  </a:lnTo>
                  <a:cubicBezTo>
                    <a:pt x="0" y="24747"/>
                    <a:pt x="24747" y="0"/>
                    <a:pt x="55273" y="0"/>
                  </a:cubicBezTo>
                  <a:close/>
                </a:path>
              </a:pathLst>
            </a:custGeom>
            <a:solidFill>
              <a:srgbClr val="000000">
                <a:alpha val="0"/>
              </a:srgbClr>
            </a:solidFill>
            <a:ln w="38100" cap="rnd">
              <a:solidFill>
                <a:srgbClr val="2C4372"/>
              </a:solidFill>
              <a:prstDash val="solid"/>
              <a:round/>
            </a:ln>
          </p:spPr>
        </p:sp>
        <p:sp>
          <p:nvSpPr>
            <p:cNvPr name="TextBox 15" id="15"/>
            <p:cNvSpPr txBox="true"/>
            <p:nvPr/>
          </p:nvSpPr>
          <p:spPr>
            <a:xfrm>
              <a:off x="0" y="-47625"/>
              <a:ext cx="1844498" cy="297218"/>
            </a:xfrm>
            <a:prstGeom prst="rect">
              <a:avLst/>
            </a:prstGeom>
          </p:spPr>
          <p:txBody>
            <a:bodyPr anchor="ctr" rtlCol="false" tIns="50800" lIns="50800" bIns="50800" rIns="50800"/>
            <a:lstStyle/>
            <a:p>
              <a:pPr algn="ctr">
                <a:lnSpc>
                  <a:spcPts val="2800"/>
                </a:lnSpc>
              </a:pPr>
            </a:p>
          </p:txBody>
        </p:sp>
      </p:grpSp>
      <p:grpSp>
        <p:nvGrpSpPr>
          <p:cNvPr name="Group 16" id="16"/>
          <p:cNvGrpSpPr/>
          <p:nvPr/>
        </p:nvGrpSpPr>
        <p:grpSpPr>
          <a:xfrm rot="0">
            <a:off x="1790938" y="5936279"/>
            <a:ext cx="7003329" cy="947674"/>
            <a:chOff x="0" y="0"/>
            <a:chExt cx="1844498" cy="249593"/>
          </a:xfrm>
        </p:grpSpPr>
        <p:sp>
          <p:nvSpPr>
            <p:cNvPr name="Freeform 17" id="17"/>
            <p:cNvSpPr/>
            <p:nvPr/>
          </p:nvSpPr>
          <p:spPr>
            <a:xfrm flipH="false" flipV="false" rot="0">
              <a:off x="0" y="0"/>
              <a:ext cx="1844498" cy="249593"/>
            </a:xfrm>
            <a:custGeom>
              <a:avLst/>
              <a:gdLst/>
              <a:ahLst/>
              <a:cxnLst/>
              <a:rect r="r" b="b" t="t" l="l"/>
              <a:pathLst>
                <a:path h="249593" w="1844498">
                  <a:moveTo>
                    <a:pt x="55273" y="0"/>
                  </a:moveTo>
                  <a:lnTo>
                    <a:pt x="1789225" y="0"/>
                  </a:lnTo>
                  <a:cubicBezTo>
                    <a:pt x="1803884" y="0"/>
                    <a:pt x="1817943" y="5823"/>
                    <a:pt x="1828309" y="16189"/>
                  </a:cubicBezTo>
                  <a:cubicBezTo>
                    <a:pt x="1838675" y="26555"/>
                    <a:pt x="1844498" y="40614"/>
                    <a:pt x="1844498" y="55273"/>
                  </a:cubicBezTo>
                  <a:lnTo>
                    <a:pt x="1844498" y="194320"/>
                  </a:lnTo>
                  <a:cubicBezTo>
                    <a:pt x="1844498" y="224846"/>
                    <a:pt x="1819752" y="249593"/>
                    <a:pt x="1789225" y="249593"/>
                  </a:cubicBezTo>
                  <a:lnTo>
                    <a:pt x="55273" y="249593"/>
                  </a:lnTo>
                  <a:cubicBezTo>
                    <a:pt x="24747" y="249593"/>
                    <a:pt x="0" y="224846"/>
                    <a:pt x="0" y="194320"/>
                  </a:cubicBezTo>
                  <a:lnTo>
                    <a:pt x="0" y="55273"/>
                  </a:lnTo>
                  <a:cubicBezTo>
                    <a:pt x="0" y="24747"/>
                    <a:pt x="24747" y="0"/>
                    <a:pt x="55273" y="0"/>
                  </a:cubicBezTo>
                  <a:close/>
                </a:path>
              </a:pathLst>
            </a:custGeom>
            <a:solidFill>
              <a:srgbClr val="000000">
                <a:alpha val="0"/>
              </a:srgbClr>
            </a:solidFill>
            <a:ln w="38100" cap="rnd">
              <a:solidFill>
                <a:srgbClr val="2C4372"/>
              </a:solidFill>
              <a:prstDash val="solid"/>
              <a:round/>
            </a:ln>
          </p:spPr>
        </p:sp>
        <p:sp>
          <p:nvSpPr>
            <p:cNvPr name="TextBox 18" id="18"/>
            <p:cNvSpPr txBox="true"/>
            <p:nvPr/>
          </p:nvSpPr>
          <p:spPr>
            <a:xfrm>
              <a:off x="0" y="-47625"/>
              <a:ext cx="1844498" cy="297218"/>
            </a:xfrm>
            <a:prstGeom prst="rect">
              <a:avLst/>
            </a:prstGeom>
          </p:spPr>
          <p:txBody>
            <a:bodyPr anchor="ctr" rtlCol="false" tIns="50800" lIns="50800" bIns="50800" rIns="50800"/>
            <a:lstStyle/>
            <a:p>
              <a:pPr algn="ctr">
                <a:lnSpc>
                  <a:spcPts val="2800"/>
                </a:lnSpc>
              </a:pPr>
            </a:p>
          </p:txBody>
        </p:sp>
      </p:grpSp>
      <p:grpSp>
        <p:nvGrpSpPr>
          <p:cNvPr name="Group 19" id="19"/>
          <p:cNvGrpSpPr/>
          <p:nvPr/>
        </p:nvGrpSpPr>
        <p:grpSpPr>
          <a:xfrm rot="0">
            <a:off x="9303858" y="4757801"/>
            <a:ext cx="7003329" cy="947674"/>
            <a:chOff x="0" y="0"/>
            <a:chExt cx="1844498" cy="249593"/>
          </a:xfrm>
        </p:grpSpPr>
        <p:sp>
          <p:nvSpPr>
            <p:cNvPr name="Freeform 20" id="20"/>
            <p:cNvSpPr/>
            <p:nvPr/>
          </p:nvSpPr>
          <p:spPr>
            <a:xfrm flipH="false" flipV="false" rot="0">
              <a:off x="0" y="0"/>
              <a:ext cx="1844498" cy="249593"/>
            </a:xfrm>
            <a:custGeom>
              <a:avLst/>
              <a:gdLst/>
              <a:ahLst/>
              <a:cxnLst/>
              <a:rect r="r" b="b" t="t" l="l"/>
              <a:pathLst>
                <a:path h="249593" w="1844498">
                  <a:moveTo>
                    <a:pt x="55273" y="0"/>
                  </a:moveTo>
                  <a:lnTo>
                    <a:pt x="1789225" y="0"/>
                  </a:lnTo>
                  <a:cubicBezTo>
                    <a:pt x="1803884" y="0"/>
                    <a:pt x="1817943" y="5823"/>
                    <a:pt x="1828309" y="16189"/>
                  </a:cubicBezTo>
                  <a:cubicBezTo>
                    <a:pt x="1838675" y="26555"/>
                    <a:pt x="1844498" y="40614"/>
                    <a:pt x="1844498" y="55273"/>
                  </a:cubicBezTo>
                  <a:lnTo>
                    <a:pt x="1844498" y="194320"/>
                  </a:lnTo>
                  <a:cubicBezTo>
                    <a:pt x="1844498" y="224846"/>
                    <a:pt x="1819752" y="249593"/>
                    <a:pt x="1789225" y="249593"/>
                  </a:cubicBezTo>
                  <a:lnTo>
                    <a:pt x="55273" y="249593"/>
                  </a:lnTo>
                  <a:cubicBezTo>
                    <a:pt x="24747" y="249593"/>
                    <a:pt x="0" y="224846"/>
                    <a:pt x="0" y="194320"/>
                  </a:cubicBezTo>
                  <a:lnTo>
                    <a:pt x="0" y="55273"/>
                  </a:lnTo>
                  <a:cubicBezTo>
                    <a:pt x="0" y="24747"/>
                    <a:pt x="24747" y="0"/>
                    <a:pt x="55273" y="0"/>
                  </a:cubicBezTo>
                  <a:close/>
                </a:path>
              </a:pathLst>
            </a:custGeom>
            <a:solidFill>
              <a:srgbClr val="000000">
                <a:alpha val="0"/>
              </a:srgbClr>
            </a:solidFill>
            <a:ln w="38100" cap="rnd">
              <a:solidFill>
                <a:srgbClr val="2C4372"/>
              </a:solidFill>
              <a:prstDash val="solid"/>
              <a:round/>
            </a:ln>
          </p:spPr>
        </p:sp>
        <p:sp>
          <p:nvSpPr>
            <p:cNvPr name="TextBox 21" id="21"/>
            <p:cNvSpPr txBox="true"/>
            <p:nvPr/>
          </p:nvSpPr>
          <p:spPr>
            <a:xfrm>
              <a:off x="0" y="-47625"/>
              <a:ext cx="1844498" cy="297218"/>
            </a:xfrm>
            <a:prstGeom prst="rect">
              <a:avLst/>
            </a:prstGeom>
          </p:spPr>
          <p:txBody>
            <a:bodyPr anchor="ctr" rtlCol="false" tIns="50800" lIns="50800" bIns="50800" rIns="50800"/>
            <a:lstStyle/>
            <a:p>
              <a:pPr algn="ctr">
                <a:lnSpc>
                  <a:spcPts val="2800"/>
                </a:lnSpc>
              </a:pPr>
            </a:p>
          </p:txBody>
        </p:sp>
      </p:grpSp>
      <p:grpSp>
        <p:nvGrpSpPr>
          <p:cNvPr name="Group 22" id="22"/>
          <p:cNvGrpSpPr/>
          <p:nvPr/>
        </p:nvGrpSpPr>
        <p:grpSpPr>
          <a:xfrm rot="0">
            <a:off x="7967061" y="3698014"/>
            <a:ext cx="710294" cy="710294"/>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4372"/>
            </a:soli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25" id="25"/>
          <p:cNvGrpSpPr/>
          <p:nvPr/>
        </p:nvGrpSpPr>
        <p:grpSpPr>
          <a:xfrm rot="0">
            <a:off x="7968091" y="7328854"/>
            <a:ext cx="710294" cy="710294"/>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4372"/>
            </a:solidFill>
          </p:spPr>
        </p:sp>
        <p:sp>
          <p:nvSpPr>
            <p:cNvPr name="TextBox 27" id="2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28" id="28"/>
          <p:cNvGrpSpPr/>
          <p:nvPr/>
        </p:nvGrpSpPr>
        <p:grpSpPr>
          <a:xfrm rot="0">
            <a:off x="7967061" y="4876491"/>
            <a:ext cx="710294" cy="710294"/>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4372"/>
            </a:solidFill>
          </p:spPr>
        </p:sp>
        <p:sp>
          <p:nvSpPr>
            <p:cNvPr name="TextBox 30" id="30"/>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31" id="31"/>
          <p:cNvGrpSpPr/>
          <p:nvPr/>
        </p:nvGrpSpPr>
        <p:grpSpPr>
          <a:xfrm rot="0">
            <a:off x="15481011" y="3698014"/>
            <a:ext cx="710294" cy="710294"/>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4372"/>
            </a:solidFill>
          </p:spPr>
        </p:sp>
        <p:sp>
          <p:nvSpPr>
            <p:cNvPr name="TextBox 33" id="33"/>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34" id="34"/>
          <p:cNvGrpSpPr/>
          <p:nvPr/>
        </p:nvGrpSpPr>
        <p:grpSpPr>
          <a:xfrm rot="0">
            <a:off x="7967061" y="6054969"/>
            <a:ext cx="710294" cy="710294"/>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4372"/>
            </a:solidFill>
          </p:spPr>
        </p:sp>
        <p:sp>
          <p:nvSpPr>
            <p:cNvPr name="TextBox 36" id="36"/>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37" id="37"/>
          <p:cNvGrpSpPr/>
          <p:nvPr/>
        </p:nvGrpSpPr>
        <p:grpSpPr>
          <a:xfrm rot="0">
            <a:off x="15481011" y="4876491"/>
            <a:ext cx="710294" cy="710294"/>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4372"/>
            </a:solidFill>
          </p:spPr>
        </p:sp>
        <p:sp>
          <p:nvSpPr>
            <p:cNvPr name="TextBox 39" id="39"/>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40" id="40"/>
          <p:cNvSpPr/>
          <p:nvPr/>
        </p:nvSpPr>
        <p:spPr>
          <a:xfrm flipH="false" flipV="false" rot="0">
            <a:off x="9596470" y="736048"/>
            <a:ext cx="852551" cy="852551"/>
          </a:xfrm>
          <a:custGeom>
            <a:avLst/>
            <a:gdLst/>
            <a:ahLst/>
            <a:cxnLst/>
            <a:rect r="r" b="b" t="t" l="l"/>
            <a:pathLst>
              <a:path h="852551" w="852551">
                <a:moveTo>
                  <a:pt x="0" y="0"/>
                </a:moveTo>
                <a:lnTo>
                  <a:pt x="852551" y="0"/>
                </a:lnTo>
                <a:lnTo>
                  <a:pt x="852551" y="852551"/>
                </a:lnTo>
                <a:lnTo>
                  <a:pt x="0" y="8525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1" id="41"/>
          <p:cNvSpPr/>
          <p:nvPr/>
        </p:nvSpPr>
        <p:spPr>
          <a:xfrm flipH="false" flipV="false" rot="0">
            <a:off x="-970791" y="8484049"/>
            <a:ext cx="2761729" cy="2880552"/>
          </a:xfrm>
          <a:custGeom>
            <a:avLst/>
            <a:gdLst/>
            <a:ahLst/>
            <a:cxnLst/>
            <a:rect r="r" b="b" t="t" l="l"/>
            <a:pathLst>
              <a:path h="2880552" w="2761729">
                <a:moveTo>
                  <a:pt x="0" y="0"/>
                </a:moveTo>
                <a:lnTo>
                  <a:pt x="2761729" y="0"/>
                </a:lnTo>
                <a:lnTo>
                  <a:pt x="2761729" y="2880552"/>
                </a:lnTo>
                <a:lnTo>
                  <a:pt x="0" y="288055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42" id="42"/>
          <p:cNvSpPr/>
          <p:nvPr/>
        </p:nvSpPr>
        <p:spPr>
          <a:xfrm flipH="false" flipV="false" rot="0">
            <a:off x="16380698" y="7588383"/>
            <a:ext cx="4635645" cy="4931537"/>
          </a:xfrm>
          <a:custGeom>
            <a:avLst/>
            <a:gdLst/>
            <a:ahLst/>
            <a:cxnLst/>
            <a:rect r="r" b="b" t="t" l="l"/>
            <a:pathLst>
              <a:path h="4931537" w="4635645">
                <a:moveTo>
                  <a:pt x="0" y="0"/>
                </a:moveTo>
                <a:lnTo>
                  <a:pt x="4635645" y="0"/>
                </a:lnTo>
                <a:lnTo>
                  <a:pt x="4635645" y="4931537"/>
                </a:lnTo>
                <a:lnTo>
                  <a:pt x="0" y="493153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TextBox 43" id="43"/>
          <p:cNvSpPr txBox="true"/>
          <p:nvPr/>
        </p:nvSpPr>
        <p:spPr>
          <a:xfrm rot="0">
            <a:off x="1790938" y="1717764"/>
            <a:ext cx="8658083" cy="1060451"/>
          </a:xfrm>
          <a:prstGeom prst="rect">
            <a:avLst/>
          </a:prstGeom>
        </p:spPr>
        <p:txBody>
          <a:bodyPr anchor="t" rtlCol="false" tIns="0" lIns="0" bIns="0" rIns="0">
            <a:spAutoFit/>
          </a:bodyPr>
          <a:lstStyle/>
          <a:p>
            <a:pPr algn="l">
              <a:lnSpc>
                <a:spcPts val="8000"/>
              </a:lnSpc>
            </a:pPr>
            <a:r>
              <a:rPr lang="en-US" sz="8000" b="true">
                <a:solidFill>
                  <a:srgbClr val="2C4372"/>
                </a:solidFill>
                <a:latin typeface="Canva Sans Bold"/>
                <a:ea typeface="Canva Sans Bold"/>
                <a:cs typeface="Canva Sans Bold"/>
                <a:sym typeface="Canva Sans Bold"/>
              </a:rPr>
              <a:t>Overview</a:t>
            </a:r>
          </a:p>
        </p:txBody>
      </p:sp>
      <p:sp>
        <p:nvSpPr>
          <p:cNvPr name="TextBox 44" id="44"/>
          <p:cNvSpPr txBox="true"/>
          <p:nvPr/>
        </p:nvSpPr>
        <p:spPr>
          <a:xfrm rot="0">
            <a:off x="2272705" y="3881711"/>
            <a:ext cx="4802258" cy="714375"/>
          </a:xfrm>
          <a:prstGeom prst="rect">
            <a:avLst/>
          </a:prstGeom>
        </p:spPr>
        <p:txBody>
          <a:bodyPr anchor="t" rtlCol="false" tIns="0" lIns="0" bIns="0" rIns="0">
            <a:spAutoFit/>
          </a:bodyPr>
          <a:lstStyle/>
          <a:p>
            <a:pPr algn="l">
              <a:lnSpc>
                <a:spcPts val="2879"/>
              </a:lnSpc>
            </a:pPr>
            <a:r>
              <a:rPr lang="en-US" sz="2400" b="true">
                <a:solidFill>
                  <a:srgbClr val="2C4372"/>
                </a:solidFill>
                <a:latin typeface="Canva Sans Bold"/>
                <a:ea typeface="Canva Sans Bold"/>
                <a:cs typeface="Canva Sans Bold"/>
                <a:sym typeface="Canva Sans Bold"/>
              </a:rPr>
              <a:t>Motivation and context</a:t>
            </a:r>
          </a:p>
          <a:p>
            <a:pPr algn="l">
              <a:lnSpc>
                <a:spcPts val="2879"/>
              </a:lnSpc>
            </a:pPr>
          </a:p>
        </p:txBody>
      </p:sp>
      <p:sp>
        <p:nvSpPr>
          <p:cNvPr name="TextBox 45" id="45"/>
          <p:cNvSpPr txBox="true"/>
          <p:nvPr/>
        </p:nvSpPr>
        <p:spPr>
          <a:xfrm rot="0">
            <a:off x="7967061" y="3881501"/>
            <a:ext cx="710294" cy="352425"/>
          </a:xfrm>
          <a:prstGeom prst="rect">
            <a:avLst/>
          </a:prstGeom>
        </p:spPr>
        <p:txBody>
          <a:bodyPr anchor="t" rtlCol="false" tIns="0" lIns="0" bIns="0" rIns="0">
            <a:spAutoFit/>
          </a:bodyPr>
          <a:lstStyle/>
          <a:p>
            <a:pPr algn="ctr">
              <a:lnSpc>
                <a:spcPts val="2879"/>
              </a:lnSpc>
            </a:pPr>
            <a:r>
              <a:rPr lang="en-US" sz="2400" b="true">
                <a:solidFill>
                  <a:srgbClr val="FFFFFF"/>
                </a:solidFill>
                <a:latin typeface="Canva Sans Bold"/>
                <a:ea typeface="Canva Sans Bold"/>
                <a:cs typeface="Canva Sans Bold"/>
                <a:sym typeface="Canva Sans Bold"/>
              </a:rPr>
              <a:t>01</a:t>
            </a:r>
          </a:p>
        </p:txBody>
      </p:sp>
      <p:sp>
        <p:nvSpPr>
          <p:cNvPr name="TextBox 46" id="46"/>
          <p:cNvSpPr txBox="true"/>
          <p:nvPr/>
        </p:nvSpPr>
        <p:spPr>
          <a:xfrm rot="0">
            <a:off x="7968091" y="7512341"/>
            <a:ext cx="710294" cy="352425"/>
          </a:xfrm>
          <a:prstGeom prst="rect">
            <a:avLst/>
          </a:prstGeom>
        </p:spPr>
        <p:txBody>
          <a:bodyPr anchor="t" rtlCol="false" tIns="0" lIns="0" bIns="0" rIns="0">
            <a:spAutoFit/>
          </a:bodyPr>
          <a:lstStyle/>
          <a:p>
            <a:pPr algn="ctr">
              <a:lnSpc>
                <a:spcPts val="2879"/>
              </a:lnSpc>
            </a:pPr>
            <a:r>
              <a:rPr lang="en-US" sz="2400" b="true">
                <a:solidFill>
                  <a:srgbClr val="FFFFFF"/>
                </a:solidFill>
                <a:latin typeface="Canva Sans Bold"/>
                <a:ea typeface="Canva Sans Bold"/>
                <a:cs typeface="Canva Sans Bold"/>
                <a:sym typeface="Canva Sans Bold"/>
              </a:rPr>
              <a:t>04</a:t>
            </a:r>
          </a:p>
        </p:txBody>
      </p:sp>
      <p:sp>
        <p:nvSpPr>
          <p:cNvPr name="TextBox 47" id="47"/>
          <p:cNvSpPr txBox="true"/>
          <p:nvPr/>
        </p:nvSpPr>
        <p:spPr>
          <a:xfrm rot="0">
            <a:off x="7967061" y="5059979"/>
            <a:ext cx="710294" cy="352425"/>
          </a:xfrm>
          <a:prstGeom prst="rect">
            <a:avLst/>
          </a:prstGeom>
        </p:spPr>
        <p:txBody>
          <a:bodyPr anchor="t" rtlCol="false" tIns="0" lIns="0" bIns="0" rIns="0">
            <a:spAutoFit/>
          </a:bodyPr>
          <a:lstStyle/>
          <a:p>
            <a:pPr algn="ctr">
              <a:lnSpc>
                <a:spcPts val="2879"/>
              </a:lnSpc>
            </a:pPr>
            <a:r>
              <a:rPr lang="en-US" sz="2400" b="true">
                <a:solidFill>
                  <a:srgbClr val="FFFFFF"/>
                </a:solidFill>
                <a:latin typeface="Canva Sans Bold"/>
                <a:ea typeface="Canva Sans Bold"/>
                <a:cs typeface="Canva Sans Bold"/>
                <a:sym typeface="Canva Sans Bold"/>
              </a:rPr>
              <a:t>02</a:t>
            </a:r>
          </a:p>
        </p:txBody>
      </p:sp>
      <p:sp>
        <p:nvSpPr>
          <p:cNvPr name="TextBox 48" id="48"/>
          <p:cNvSpPr txBox="true"/>
          <p:nvPr/>
        </p:nvSpPr>
        <p:spPr>
          <a:xfrm rot="0">
            <a:off x="15481011" y="3881501"/>
            <a:ext cx="710294" cy="352425"/>
          </a:xfrm>
          <a:prstGeom prst="rect">
            <a:avLst/>
          </a:prstGeom>
        </p:spPr>
        <p:txBody>
          <a:bodyPr anchor="t" rtlCol="false" tIns="0" lIns="0" bIns="0" rIns="0">
            <a:spAutoFit/>
          </a:bodyPr>
          <a:lstStyle/>
          <a:p>
            <a:pPr algn="ctr">
              <a:lnSpc>
                <a:spcPts val="2879"/>
              </a:lnSpc>
            </a:pPr>
            <a:r>
              <a:rPr lang="en-US" sz="2400" b="true">
                <a:solidFill>
                  <a:srgbClr val="FFFFFF"/>
                </a:solidFill>
                <a:latin typeface="Canva Sans Bold"/>
                <a:ea typeface="Canva Sans Bold"/>
                <a:cs typeface="Canva Sans Bold"/>
                <a:sym typeface="Canva Sans Bold"/>
              </a:rPr>
              <a:t>05</a:t>
            </a:r>
          </a:p>
        </p:txBody>
      </p:sp>
      <p:sp>
        <p:nvSpPr>
          <p:cNvPr name="TextBox 49" id="49"/>
          <p:cNvSpPr txBox="true"/>
          <p:nvPr/>
        </p:nvSpPr>
        <p:spPr>
          <a:xfrm rot="0">
            <a:off x="2272705" y="7512551"/>
            <a:ext cx="5230883" cy="352425"/>
          </a:xfrm>
          <a:prstGeom prst="rect">
            <a:avLst/>
          </a:prstGeom>
        </p:spPr>
        <p:txBody>
          <a:bodyPr anchor="t" rtlCol="false" tIns="0" lIns="0" bIns="0" rIns="0">
            <a:spAutoFit/>
          </a:bodyPr>
          <a:lstStyle/>
          <a:p>
            <a:pPr algn="l">
              <a:lnSpc>
                <a:spcPts val="2879"/>
              </a:lnSpc>
            </a:pPr>
            <a:r>
              <a:rPr lang="en-US" sz="2400" b="true">
                <a:solidFill>
                  <a:srgbClr val="2C4372"/>
                </a:solidFill>
                <a:latin typeface="Canva Sans Bold"/>
                <a:ea typeface="Canva Sans Bold"/>
                <a:cs typeface="Canva Sans Bold"/>
                <a:sym typeface="Canva Sans Bold"/>
              </a:rPr>
              <a:t>Methodology</a:t>
            </a:r>
          </a:p>
        </p:txBody>
      </p:sp>
      <p:sp>
        <p:nvSpPr>
          <p:cNvPr name="TextBox 50" id="50"/>
          <p:cNvSpPr txBox="true"/>
          <p:nvPr/>
        </p:nvSpPr>
        <p:spPr>
          <a:xfrm rot="0">
            <a:off x="2272705" y="5060188"/>
            <a:ext cx="4802258" cy="352425"/>
          </a:xfrm>
          <a:prstGeom prst="rect">
            <a:avLst/>
          </a:prstGeom>
        </p:spPr>
        <p:txBody>
          <a:bodyPr anchor="t" rtlCol="false" tIns="0" lIns="0" bIns="0" rIns="0">
            <a:spAutoFit/>
          </a:bodyPr>
          <a:lstStyle/>
          <a:p>
            <a:pPr algn="l">
              <a:lnSpc>
                <a:spcPts val="2879"/>
              </a:lnSpc>
            </a:pPr>
            <a:r>
              <a:rPr lang="en-US" sz="2400" b="true">
                <a:solidFill>
                  <a:srgbClr val="2C4372"/>
                </a:solidFill>
                <a:latin typeface="Canva Sans Bold"/>
                <a:ea typeface="Canva Sans Bold"/>
                <a:cs typeface="Canva Sans Bold"/>
                <a:sym typeface="Canva Sans Bold"/>
              </a:rPr>
              <a:t>Identified gap</a:t>
            </a:r>
          </a:p>
        </p:txBody>
      </p:sp>
      <p:sp>
        <p:nvSpPr>
          <p:cNvPr name="TextBox 51" id="51"/>
          <p:cNvSpPr txBox="true"/>
          <p:nvPr/>
        </p:nvSpPr>
        <p:spPr>
          <a:xfrm rot="0">
            <a:off x="9785625" y="3881711"/>
            <a:ext cx="5230883" cy="352425"/>
          </a:xfrm>
          <a:prstGeom prst="rect">
            <a:avLst/>
          </a:prstGeom>
        </p:spPr>
        <p:txBody>
          <a:bodyPr anchor="t" rtlCol="false" tIns="0" lIns="0" bIns="0" rIns="0">
            <a:spAutoFit/>
          </a:bodyPr>
          <a:lstStyle/>
          <a:p>
            <a:pPr algn="l">
              <a:lnSpc>
                <a:spcPts val="2879"/>
              </a:lnSpc>
            </a:pPr>
            <a:r>
              <a:rPr lang="en-US" sz="2400" b="true">
                <a:solidFill>
                  <a:srgbClr val="2C4372"/>
                </a:solidFill>
                <a:latin typeface="Canva Sans Bold"/>
                <a:ea typeface="Canva Sans Bold"/>
                <a:cs typeface="Canva Sans Bold"/>
                <a:sym typeface="Canva Sans Bold"/>
              </a:rPr>
              <a:t>Experimentation &amp; Results</a:t>
            </a:r>
          </a:p>
        </p:txBody>
      </p:sp>
      <p:sp>
        <p:nvSpPr>
          <p:cNvPr name="TextBox 52" id="52"/>
          <p:cNvSpPr txBox="true"/>
          <p:nvPr/>
        </p:nvSpPr>
        <p:spPr>
          <a:xfrm rot="0">
            <a:off x="2272705" y="6238665"/>
            <a:ext cx="4802258" cy="352425"/>
          </a:xfrm>
          <a:prstGeom prst="rect">
            <a:avLst/>
          </a:prstGeom>
        </p:spPr>
        <p:txBody>
          <a:bodyPr anchor="t" rtlCol="false" tIns="0" lIns="0" bIns="0" rIns="0">
            <a:spAutoFit/>
          </a:bodyPr>
          <a:lstStyle/>
          <a:p>
            <a:pPr algn="l">
              <a:lnSpc>
                <a:spcPts val="2879"/>
              </a:lnSpc>
            </a:pPr>
            <a:r>
              <a:rPr lang="en-US" sz="2400" b="true">
                <a:solidFill>
                  <a:srgbClr val="2C4372"/>
                </a:solidFill>
                <a:latin typeface="Canva Sans Bold"/>
                <a:ea typeface="Canva Sans Bold"/>
                <a:cs typeface="Canva Sans Bold"/>
                <a:sym typeface="Canva Sans Bold"/>
              </a:rPr>
              <a:t>Research Objectives</a:t>
            </a:r>
          </a:p>
        </p:txBody>
      </p:sp>
      <p:sp>
        <p:nvSpPr>
          <p:cNvPr name="TextBox 53" id="53"/>
          <p:cNvSpPr txBox="true"/>
          <p:nvPr/>
        </p:nvSpPr>
        <p:spPr>
          <a:xfrm rot="0">
            <a:off x="9785625" y="5060188"/>
            <a:ext cx="4802258" cy="352425"/>
          </a:xfrm>
          <a:prstGeom prst="rect">
            <a:avLst/>
          </a:prstGeom>
        </p:spPr>
        <p:txBody>
          <a:bodyPr anchor="t" rtlCol="false" tIns="0" lIns="0" bIns="0" rIns="0">
            <a:spAutoFit/>
          </a:bodyPr>
          <a:lstStyle/>
          <a:p>
            <a:pPr algn="l">
              <a:lnSpc>
                <a:spcPts val="2879"/>
              </a:lnSpc>
            </a:pPr>
            <a:r>
              <a:rPr lang="en-US" sz="2400" b="true">
                <a:solidFill>
                  <a:srgbClr val="2C4372"/>
                </a:solidFill>
                <a:latin typeface="Canva Sans Bold"/>
                <a:ea typeface="Canva Sans Bold"/>
                <a:cs typeface="Canva Sans Bold"/>
                <a:sym typeface="Canva Sans Bold"/>
              </a:rPr>
              <a:t>Discussion &amp; Perspectives</a:t>
            </a:r>
          </a:p>
        </p:txBody>
      </p:sp>
      <p:sp>
        <p:nvSpPr>
          <p:cNvPr name="TextBox 54" id="54"/>
          <p:cNvSpPr txBox="true"/>
          <p:nvPr/>
        </p:nvSpPr>
        <p:spPr>
          <a:xfrm rot="0">
            <a:off x="7967061" y="6238456"/>
            <a:ext cx="710294" cy="352425"/>
          </a:xfrm>
          <a:prstGeom prst="rect">
            <a:avLst/>
          </a:prstGeom>
        </p:spPr>
        <p:txBody>
          <a:bodyPr anchor="t" rtlCol="false" tIns="0" lIns="0" bIns="0" rIns="0">
            <a:spAutoFit/>
          </a:bodyPr>
          <a:lstStyle/>
          <a:p>
            <a:pPr algn="ctr">
              <a:lnSpc>
                <a:spcPts val="2879"/>
              </a:lnSpc>
            </a:pPr>
            <a:r>
              <a:rPr lang="en-US" sz="2400" b="true">
                <a:solidFill>
                  <a:srgbClr val="FFFFFF"/>
                </a:solidFill>
                <a:latin typeface="Canva Sans Bold"/>
                <a:ea typeface="Canva Sans Bold"/>
                <a:cs typeface="Canva Sans Bold"/>
                <a:sym typeface="Canva Sans Bold"/>
              </a:rPr>
              <a:t>03</a:t>
            </a:r>
          </a:p>
        </p:txBody>
      </p:sp>
      <p:sp>
        <p:nvSpPr>
          <p:cNvPr name="TextBox 55" id="55"/>
          <p:cNvSpPr txBox="true"/>
          <p:nvPr/>
        </p:nvSpPr>
        <p:spPr>
          <a:xfrm rot="0">
            <a:off x="15481011" y="5059979"/>
            <a:ext cx="710294" cy="352425"/>
          </a:xfrm>
          <a:prstGeom prst="rect">
            <a:avLst/>
          </a:prstGeom>
        </p:spPr>
        <p:txBody>
          <a:bodyPr anchor="t" rtlCol="false" tIns="0" lIns="0" bIns="0" rIns="0">
            <a:spAutoFit/>
          </a:bodyPr>
          <a:lstStyle/>
          <a:p>
            <a:pPr algn="ctr">
              <a:lnSpc>
                <a:spcPts val="2879"/>
              </a:lnSpc>
            </a:pPr>
            <a:r>
              <a:rPr lang="en-US" sz="2400" b="true">
                <a:solidFill>
                  <a:srgbClr val="FFFFFF"/>
                </a:solidFill>
                <a:latin typeface="Canva Sans Bold"/>
                <a:ea typeface="Canva Sans Bold"/>
                <a:cs typeface="Canva Sans Bold"/>
                <a:sym typeface="Canva Sans Bold"/>
              </a:rPr>
              <a:t>06</a:t>
            </a:r>
          </a:p>
        </p:txBody>
      </p:sp>
      <p:grpSp>
        <p:nvGrpSpPr>
          <p:cNvPr name="Group 56" id="56"/>
          <p:cNvGrpSpPr/>
          <p:nvPr/>
        </p:nvGrpSpPr>
        <p:grpSpPr>
          <a:xfrm rot="0">
            <a:off x="9303858" y="5936069"/>
            <a:ext cx="7003329" cy="947674"/>
            <a:chOff x="0" y="0"/>
            <a:chExt cx="1844498" cy="249593"/>
          </a:xfrm>
        </p:grpSpPr>
        <p:sp>
          <p:nvSpPr>
            <p:cNvPr name="Freeform 57" id="57"/>
            <p:cNvSpPr/>
            <p:nvPr/>
          </p:nvSpPr>
          <p:spPr>
            <a:xfrm flipH="false" flipV="false" rot="0">
              <a:off x="0" y="0"/>
              <a:ext cx="1844498" cy="249593"/>
            </a:xfrm>
            <a:custGeom>
              <a:avLst/>
              <a:gdLst/>
              <a:ahLst/>
              <a:cxnLst/>
              <a:rect r="r" b="b" t="t" l="l"/>
              <a:pathLst>
                <a:path h="249593" w="1844498">
                  <a:moveTo>
                    <a:pt x="55273" y="0"/>
                  </a:moveTo>
                  <a:lnTo>
                    <a:pt x="1789225" y="0"/>
                  </a:lnTo>
                  <a:cubicBezTo>
                    <a:pt x="1803884" y="0"/>
                    <a:pt x="1817943" y="5823"/>
                    <a:pt x="1828309" y="16189"/>
                  </a:cubicBezTo>
                  <a:cubicBezTo>
                    <a:pt x="1838675" y="26555"/>
                    <a:pt x="1844498" y="40614"/>
                    <a:pt x="1844498" y="55273"/>
                  </a:cubicBezTo>
                  <a:lnTo>
                    <a:pt x="1844498" y="194320"/>
                  </a:lnTo>
                  <a:cubicBezTo>
                    <a:pt x="1844498" y="224846"/>
                    <a:pt x="1819752" y="249593"/>
                    <a:pt x="1789225" y="249593"/>
                  </a:cubicBezTo>
                  <a:lnTo>
                    <a:pt x="55273" y="249593"/>
                  </a:lnTo>
                  <a:cubicBezTo>
                    <a:pt x="24747" y="249593"/>
                    <a:pt x="0" y="224846"/>
                    <a:pt x="0" y="194320"/>
                  </a:cubicBezTo>
                  <a:lnTo>
                    <a:pt x="0" y="55273"/>
                  </a:lnTo>
                  <a:cubicBezTo>
                    <a:pt x="0" y="24747"/>
                    <a:pt x="24747" y="0"/>
                    <a:pt x="55273" y="0"/>
                  </a:cubicBezTo>
                  <a:close/>
                </a:path>
              </a:pathLst>
            </a:custGeom>
            <a:solidFill>
              <a:srgbClr val="000000">
                <a:alpha val="0"/>
              </a:srgbClr>
            </a:solidFill>
            <a:ln w="38100" cap="rnd">
              <a:solidFill>
                <a:srgbClr val="2C4372"/>
              </a:solidFill>
              <a:prstDash val="solid"/>
              <a:round/>
            </a:ln>
          </p:spPr>
        </p:sp>
        <p:sp>
          <p:nvSpPr>
            <p:cNvPr name="TextBox 58" id="58"/>
            <p:cNvSpPr txBox="true"/>
            <p:nvPr/>
          </p:nvSpPr>
          <p:spPr>
            <a:xfrm>
              <a:off x="0" y="-47625"/>
              <a:ext cx="1844498" cy="297218"/>
            </a:xfrm>
            <a:prstGeom prst="rect">
              <a:avLst/>
            </a:prstGeom>
          </p:spPr>
          <p:txBody>
            <a:bodyPr anchor="ctr" rtlCol="false" tIns="50800" lIns="50800" bIns="50800" rIns="50800"/>
            <a:lstStyle/>
            <a:p>
              <a:pPr algn="ctr">
                <a:lnSpc>
                  <a:spcPts val="2800"/>
                </a:lnSpc>
              </a:pPr>
            </a:p>
          </p:txBody>
        </p:sp>
      </p:grpSp>
      <p:grpSp>
        <p:nvGrpSpPr>
          <p:cNvPr name="Group 59" id="59"/>
          <p:cNvGrpSpPr/>
          <p:nvPr/>
        </p:nvGrpSpPr>
        <p:grpSpPr>
          <a:xfrm rot="0">
            <a:off x="15481011" y="6054759"/>
            <a:ext cx="710294" cy="710294"/>
            <a:chOff x="0" y="0"/>
            <a:chExt cx="812800" cy="812800"/>
          </a:xfrm>
        </p:grpSpPr>
        <p:sp>
          <p:nvSpPr>
            <p:cNvPr name="Freeform 60" id="6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4372"/>
            </a:solidFill>
          </p:spPr>
        </p:sp>
        <p:sp>
          <p:nvSpPr>
            <p:cNvPr name="TextBox 61" id="61"/>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62" id="62"/>
          <p:cNvSpPr txBox="true"/>
          <p:nvPr/>
        </p:nvSpPr>
        <p:spPr>
          <a:xfrm rot="0">
            <a:off x="9785625" y="6238456"/>
            <a:ext cx="4802258" cy="352425"/>
          </a:xfrm>
          <a:prstGeom prst="rect">
            <a:avLst/>
          </a:prstGeom>
        </p:spPr>
        <p:txBody>
          <a:bodyPr anchor="t" rtlCol="false" tIns="0" lIns="0" bIns="0" rIns="0">
            <a:spAutoFit/>
          </a:bodyPr>
          <a:lstStyle/>
          <a:p>
            <a:pPr algn="l">
              <a:lnSpc>
                <a:spcPts val="2879"/>
              </a:lnSpc>
            </a:pPr>
            <a:r>
              <a:rPr lang="en-US" sz="2400" b="true">
                <a:solidFill>
                  <a:srgbClr val="2C4372"/>
                </a:solidFill>
                <a:latin typeface="Canva Sans Bold"/>
                <a:ea typeface="Canva Sans Bold"/>
                <a:cs typeface="Canva Sans Bold"/>
                <a:sym typeface="Canva Sans Bold"/>
              </a:rPr>
              <a:t>Conclusion</a:t>
            </a:r>
          </a:p>
        </p:txBody>
      </p:sp>
      <p:sp>
        <p:nvSpPr>
          <p:cNvPr name="TextBox 63" id="63"/>
          <p:cNvSpPr txBox="true"/>
          <p:nvPr/>
        </p:nvSpPr>
        <p:spPr>
          <a:xfrm rot="0">
            <a:off x="15481011" y="6238246"/>
            <a:ext cx="710294" cy="352425"/>
          </a:xfrm>
          <a:prstGeom prst="rect">
            <a:avLst/>
          </a:prstGeom>
        </p:spPr>
        <p:txBody>
          <a:bodyPr anchor="t" rtlCol="false" tIns="0" lIns="0" bIns="0" rIns="0">
            <a:spAutoFit/>
          </a:bodyPr>
          <a:lstStyle/>
          <a:p>
            <a:pPr algn="ctr">
              <a:lnSpc>
                <a:spcPts val="2879"/>
              </a:lnSpc>
            </a:pPr>
            <a:r>
              <a:rPr lang="en-US" sz="2400" b="true">
                <a:solidFill>
                  <a:srgbClr val="FFFFFF"/>
                </a:solidFill>
                <a:latin typeface="Canva Sans Bold"/>
                <a:ea typeface="Canva Sans Bold"/>
                <a:cs typeface="Canva Sans Bold"/>
                <a:sym typeface="Canva Sans Bold"/>
              </a:rPr>
              <a:t>07</a:t>
            </a:r>
          </a:p>
        </p:txBody>
      </p:sp>
      <p:grpSp>
        <p:nvGrpSpPr>
          <p:cNvPr name="Group 64" id="64"/>
          <p:cNvGrpSpPr/>
          <p:nvPr/>
        </p:nvGrpSpPr>
        <p:grpSpPr>
          <a:xfrm rot="0">
            <a:off x="9303858" y="7209954"/>
            <a:ext cx="7003329" cy="947674"/>
            <a:chOff x="0" y="0"/>
            <a:chExt cx="1844498" cy="249593"/>
          </a:xfrm>
        </p:grpSpPr>
        <p:sp>
          <p:nvSpPr>
            <p:cNvPr name="Freeform 65" id="65"/>
            <p:cNvSpPr/>
            <p:nvPr/>
          </p:nvSpPr>
          <p:spPr>
            <a:xfrm flipH="false" flipV="false" rot="0">
              <a:off x="0" y="0"/>
              <a:ext cx="1844498" cy="249593"/>
            </a:xfrm>
            <a:custGeom>
              <a:avLst/>
              <a:gdLst/>
              <a:ahLst/>
              <a:cxnLst/>
              <a:rect r="r" b="b" t="t" l="l"/>
              <a:pathLst>
                <a:path h="249593" w="1844498">
                  <a:moveTo>
                    <a:pt x="55273" y="0"/>
                  </a:moveTo>
                  <a:lnTo>
                    <a:pt x="1789225" y="0"/>
                  </a:lnTo>
                  <a:cubicBezTo>
                    <a:pt x="1803884" y="0"/>
                    <a:pt x="1817943" y="5823"/>
                    <a:pt x="1828309" y="16189"/>
                  </a:cubicBezTo>
                  <a:cubicBezTo>
                    <a:pt x="1838675" y="26555"/>
                    <a:pt x="1844498" y="40614"/>
                    <a:pt x="1844498" y="55273"/>
                  </a:cubicBezTo>
                  <a:lnTo>
                    <a:pt x="1844498" y="194320"/>
                  </a:lnTo>
                  <a:cubicBezTo>
                    <a:pt x="1844498" y="224846"/>
                    <a:pt x="1819752" y="249593"/>
                    <a:pt x="1789225" y="249593"/>
                  </a:cubicBezTo>
                  <a:lnTo>
                    <a:pt x="55273" y="249593"/>
                  </a:lnTo>
                  <a:cubicBezTo>
                    <a:pt x="24747" y="249593"/>
                    <a:pt x="0" y="224846"/>
                    <a:pt x="0" y="194320"/>
                  </a:cubicBezTo>
                  <a:lnTo>
                    <a:pt x="0" y="55273"/>
                  </a:lnTo>
                  <a:cubicBezTo>
                    <a:pt x="0" y="24747"/>
                    <a:pt x="24747" y="0"/>
                    <a:pt x="55273" y="0"/>
                  </a:cubicBezTo>
                  <a:close/>
                </a:path>
              </a:pathLst>
            </a:custGeom>
            <a:solidFill>
              <a:srgbClr val="000000">
                <a:alpha val="0"/>
              </a:srgbClr>
            </a:solidFill>
            <a:ln w="38100" cap="rnd">
              <a:solidFill>
                <a:srgbClr val="2C4372"/>
              </a:solidFill>
              <a:prstDash val="solid"/>
              <a:round/>
            </a:ln>
          </p:spPr>
        </p:sp>
        <p:sp>
          <p:nvSpPr>
            <p:cNvPr name="TextBox 66" id="66"/>
            <p:cNvSpPr txBox="true"/>
            <p:nvPr/>
          </p:nvSpPr>
          <p:spPr>
            <a:xfrm>
              <a:off x="0" y="-47625"/>
              <a:ext cx="1844498" cy="297218"/>
            </a:xfrm>
            <a:prstGeom prst="rect">
              <a:avLst/>
            </a:prstGeom>
          </p:spPr>
          <p:txBody>
            <a:bodyPr anchor="ctr" rtlCol="false" tIns="50800" lIns="50800" bIns="50800" rIns="50800"/>
            <a:lstStyle/>
            <a:p>
              <a:pPr algn="ctr">
                <a:lnSpc>
                  <a:spcPts val="2800"/>
                </a:lnSpc>
              </a:pPr>
            </a:p>
          </p:txBody>
        </p:sp>
      </p:grpSp>
      <p:grpSp>
        <p:nvGrpSpPr>
          <p:cNvPr name="Group 67" id="67"/>
          <p:cNvGrpSpPr/>
          <p:nvPr/>
        </p:nvGrpSpPr>
        <p:grpSpPr>
          <a:xfrm rot="0">
            <a:off x="15481011" y="7328644"/>
            <a:ext cx="710294" cy="710294"/>
            <a:chOff x="0" y="0"/>
            <a:chExt cx="812800" cy="812800"/>
          </a:xfrm>
        </p:grpSpPr>
        <p:sp>
          <p:nvSpPr>
            <p:cNvPr name="Freeform 68" id="6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4372"/>
            </a:solidFill>
          </p:spPr>
        </p:sp>
        <p:sp>
          <p:nvSpPr>
            <p:cNvPr name="TextBox 69" id="69"/>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70" id="70"/>
          <p:cNvSpPr txBox="true"/>
          <p:nvPr/>
        </p:nvSpPr>
        <p:spPr>
          <a:xfrm rot="0">
            <a:off x="9785625" y="7512341"/>
            <a:ext cx="4802258" cy="352425"/>
          </a:xfrm>
          <a:prstGeom prst="rect">
            <a:avLst/>
          </a:prstGeom>
        </p:spPr>
        <p:txBody>
          <a:bodyPr anchor="t" rtlCol="false" tIns="0" lIns="0" bIns="0" rIns="0">
            <a:spAutoFit/>
          </a:bodyPr>
          <a:lstStyle/>
          <a:p>
            <a:pPr algn="l">
              <a:lnSpc>
                <a:spcPts val="2879"/>
              </a:lnSpc>
            </a:pPr>
            <a:r>
              <a:rPr lang="en-US" sz="2400" b="true">
                <a:solidFill>
                  <a:srgbClr val="2C4372"/>
                </a:solidFill>
                <a:latin typeface="Canva Sans Bold"/>
                <a:ea typeface="Canva Sans Bold"/>
                <a:cs typeface="Canva Sans Bold"/>
                <a:sym typeface="Canva Sans Bold"/>
              </a:rPr>
              <a:t>Thank you</a:t>
            </a:r>
          </a:p>
        </p:txBody>
      </p:sp>
      <p:sp>
        <p:nvSpPr>
          <p:cNvPr name="TextBox 71" id="71"/>
          <p:cNvSpPr txBox="true"/>
          <p:nvPr/>
        </p:nvSpPr>
        <p:spPr>
          <a:xfrm rot="0">
            <a:off x="15481011" y="7512132"/>
            <a:ext cx="710294" cy="352425"/>
          </a:xfrm>
          <a:prstGeom prst="rect">
            <a:avLst/>
          </a:prstGeom>
        </p:spPr>
        <p:txBody>
          <a:bodyPr anchor="t" rtlCol="false" tIns="0" lIns="0" bIns="0" rIns="0">
            <a:spAutoFit/>
          </a:bodyPr>
          <a:lstStyle/>
          <a:p>
            <a:pPr algn="ctr">
              <a:lnSpc>
                <a:spcPts val="2879"/>
              </a:lnSpc>
            </a:pPr>
            <a:r>
              <a:rPr lang="en-US" sz="2400" b="true">
                <a:solidFill>
                  <a:srgbClr val="FFFFFF"/>
                </a:solidFill>
                <a:latin typeface="Canva Sans Bold"/>
                <a:ea typeface="Canva Sans Bold"/>
                <a:cs typeface="Canva Sans Bold"/>
                <a:sym typeface="Canva Sans Bold"/>
              </a:rPr>
              <a:t>08</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2156168" y="8370769"/>
            <a:ext cx="887531" cy="887531"/>
          </a:xfrm>
          <a:custGeom>
            <a:avLst/>
            <a:gdLst/>
            <a:ahLst/>
            <a:cxnLst/>
            <a:rect r="r" b="b" t="t" l="l"/>
            <a:pathLst>
              <a:path h="887531" w="887531">
                <a:moveTo>
                  <a:pt x="0" y="0"/>
                </a:moveTo>
                <a:lnTo>
                  <a:pt x="887530" y="0"/>
                </a:lnTo>
                <a:lnTo>
                  <a:pt x="887530" y="887531"/>
                </a:lnTo>
                <a:lnTo>
                  <a:pt x="0" y="887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401036" y="-1456311"/>
            <a:ext cx="2992827" cy="3279811"/>
          </a:xfrm>
          <a:custGeom>
            <a:avLst/>
            <a:gdLst/>
            <a:ahLst/>
            <a:cxnLst/>
            <a:rect r="r" b="b" t="t" l="l"/>
            <a:pathLst>
              <a:path h="3279811" w="2992827">
                <a:moveTo>
                  <a:pt x="0" y="0"/>
                </a:moveTo>
                <a:lnTo>
                  <a:pt x="2992827" y="0"/>
                </a:lnTo>
                <a:lnTo>
                  <a:pt x="2992827" y="3279811"/>
                </a:lnTo>
                <a:lnTo>
                  <a:pt x="0" y="32798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858443" y="8173711"/>
            <a:ext cx="5029151" cy="4645678"/>
          </a:xfrm>
          <a:custGeom>
            <a:avLst/>
            <a:gdLst/>
            <a:ahLst/>
            <a:cxnLst/>
            <a:rect r="r" b="b" t="t" l="l"/>
            <a:pathLst>
              <a:path h="4645678" w="5029151">
                <a:moveTo>
                  <a:pt x="0" y="0"/>
                </a:moveTo>
                <a:lnTo>
                  <a:pt x="5029151" y="0"/>
                </a:lnTo>
                <a:lnTo>
                  <a:pt x="5029151" y="4645678"/>
                </a:lnTo>
                <a:lnTo>
                  <a:pt x="0" y="464567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3203228" y="7511944"/>
            <a:ext cx="661767" cy="661767"/>
          </a:xfrm>
          <a:custGeom>
            <a:avLst/>
            <a:gdLst/>
            <a:ahLst/>
            <a:cxnLst/>
            <a:rect r="r" b="b" t="t" l="l"/>
            <a:pathLst>
              <a:path h="661767" w="661767">
                <a:moveTo>
                  <a:pt x="0" y="0"/>
                </a:moveTo>
                <a:lnTo>
                  <a:pt x="661767" y="0"/>
                </a:lnTo>
                <a:lnTo>
                  <a:pt x="661767" y="661767"/>
                </a:lnTo>
                <a:lnTo>
                  <a:pt x="0" y="66176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pic>
        <p:nvPicPr>
          <p:cNvPr name="Picture 7" id="7"/>
          <p:cNvPicPr>
            <a:picLocks noChangeAspect="true"/>
          </p:cNvPicPr>
          <p:nvPr/>
        </p:nvPicPr>
        <p:blipFill>
          <a:blip r:embed="rId11"/>
          <a:stretch>
            <a:fillRect/>
          </a:stretch>
        </p:blipFill>
        <p:spPr>
          <a:xfrm rot="0">
            <a:off x="6932679" y="1062323"/>
            <a:ext cx="12387623" cy="8162354"/>
          </a:xfrm>
          <a:prstGeom prst="rect">
            <a:avLst/>
          </a:prstGeom>
        </p:spPr>
      </p:pic>
      <p:sp>
        <p:nvSpPr>
          <p:cNvPr name="Freeform 8" id="8"/>
          <p:cNvSpPr/>
          <p:nvPr/>
        </p:nvSpPr>
        <p:spPr>
          <a:xfrm flipH="false" flipV="false" rot="0">
            <a:off x="6185317" y="7398067"/>
            <a:ext cx="898506" cy="889521"/>
          </a:xfrm>
          <a:custGeom>
            <a:avLst/>
            <a:gdLst/>
            <a:ahLst/>
            <a:cxnLst/>
            <a:rect r="r" b="b" t="t" l="l"/>
            <a:pathLst>
              <a:path h="889521" w="898506">
                <a:moveTo>
                  <a:pt x="0" y="0"/>
                </a:moveTo>
                <a:lnTo>
                  <a:pt x="898506" y="0"/>
                </a:lnTo>
                <a:lnTo>
                  <a:pt x="898506" y="889521"/>
                </a:lnTo>
                <a:lnTo>
                  <a:pt x="0" y="88952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4448998" y="8058969"/>
            <a:ext cx="1038113" cy="623602"/>
          </a:xfrm>
          <a:custGeom>
            <a:avLst/>
            <a:gdLst/>
            <a:ahLst/>
            <a:cxnLst/>
            <a:rect r="r" b="b" t="t" l="l"/>
            <a:pathLst>
              <a:path h="623602" w="1038113">
                <a:moveTo>
                  <a:pt x="0" y="0"/>
                </a:moveTo>
                <a:lnTo>
                  <a:pt x="1038114" y="0"/>
                </a:lnTo>
                <a:lnTo>
                  <a:pt x="1038114" y="623601"/>
                </a:lnTo>
                <a:lnTo>
                  <a:pt x="0" y="62360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2124393" y="1258202"/>
            <a:ext cx="5687324" cy="1378568"/>
          </a:xfrm>
          <a:prstGeom prst="rect">
            <a:avLst/>
          </a:prstGeom>
        </p:spPr>
        <p:txBody>
          <a:bodyPr anchor="t" rtlCol="false" tIns="0" lIns="0" bIns="0" rIns="0">
            <a:spAutoFit/>
          </a:bodyPr>
          <a:lstStyle/>
          <a:p>
            <a:pPr algn="ctr">
              <a:lnSpc>
                <a:spcPts val="5565"/>
              </a:lnSpc>
              <a:spcBef>
                <a:spcPct val="0"/>
              </a:spcBef>
            </a:pPr>
            <a:r>
              <a:rPr lang="en-US" b="true" sz="3975">
                <a:solidFill>
                  <a:srgbClr val="004AAD"/>
                </a:solidFill>
                <a:latin typeface="Canva Sans Bold"/>
                <a:ea typeface="Canva Sans Bold"/>
                <a:cs typeface="Canva Sans Bold"/>
                <a:sym typeface="Canva Sans Bold"/>
              </a:rPr>
              <a:t>Why Social Engineering Matters</a:t>
            </a:r>
          </a:p>
        </p:txBody>
      </p:sp>
      <p:sp>
        <p:nvSpPr>
          <p:cNvPr name="TextBox 11" id="11"/>
          <p:cNvSpPr txBox="true"/>
          <p:nvPr/>
        </p:nvSpPr>
        <p:spPr>
          <a:xfrm rot="0">
            <a:off x="1688676" y="3638444"/>
            <a:ext cx="6907283" cy="3873500"/>
          </a:xfrm>
          <a:prstGeom prst="rect">
            <a:avLst/>
          </a:prstGeom>
        </p:spPr>
        <p:txBody>
          <a:bodyPr anchor="t" rtlCol="false" tIns="0" lIns="0" bIns="0" rIns="0">
            <a:spAutoFit/>
          </a:bodyPr>
          <a:lstStyle/>
          <a:p>
            <a:pPr algn="ctr" marL="431801" indent="-215900" lvl="1">
              <a:lnSpc>
                <a:spcPts val="2800"/>
              </a:lnSpc>
              <a:buFont typeface="Arial"/>
              <a:buChar char="•"/>
            </a:pPr>
            <a:r>
              <a:rPr lang="en-US" b="true" sz="2000" u="sng">
                <a:solidFill>
                  <a:srgbClr val="1800AD"/>
                </a:solidFill>
                <a:latin typeface="Canva Sans Bold"/>
                <a:ea typeface="Canva Sans Bold"/>
                <a:cs typeface="Canva Sans Bold"/>
                <a:sym typeface="Canva Sans Bold"/>
              </a:rPr>
              <a:t>68% </a:t>
            </a:r>
            <a:r>
              <a:rPr lang="en-US" b="true" sz="2000">
                <a:solidFill>
                  <a:srgbClr val="004AAD"/>
                </a:solidFill>
                <a:latin typeface="Canva Sans Bold"/>
                <a:ea typeface="Canva Sans Bold"/>
                <a:cs typeface="Canva Sans Bold"/>
                <a:sym typeface="Canva Sans Bold"/>
              </a:rPr>
              <a:t> of data breaches involve human factors (Verizon DBIR 2024) Including Social Engineering</a:t>
            </a:r>
          </a:p>
          <a:p>
            <a:pPr algn="ctr">
              <a:lnSpc>
                <a:spcPts val="2800"/>
              </a:lnSpc>
            </a:pPr>
          </a:p>
          <a:p>
            <a:pPr algn="ctr" marL="431801" indent="-215900" lvl="1">
              <a:lnSpc>
                <a:spcPts val="2800"/>
              </a:lnSpc>
              <a:buFont typeface="Arial"/>
              <a:buChar char="•"/>
            </a:pPr>
            <a:r>
              <a:rPr lang="en-US" b="true" sz="2000">
                <a:solidFill>
                  <a:srgbClr val="004AAD"/>
                </a:solidFill>
                <a:latin typeface="Canva Sans Bold"/>
                <a:ea typeface="Canva Sans Bold"/>
                <a:cs typeface="Canva Sans Bold"/>
                <a:sym typeface="Canva Sans Bold"/>
              </a:rPr>
              <a:t>Increasing sophistication: phishing → pretexting → deepfakes</a:t>
            </a:r>
          </a:p>
          <a:p>
            <a:pPr algn="ctr">
              <a:lnSpc>
                <a:spcPts val="2800"/>
              </a:lnSpc>
            </a:pPr>
          </a:p>
          <a:p>
            <a:pPr algn="ctr" marL="431801" indent="-215900" lvl="1">
              <a:lnSpc>
                <a:spcPts val="2800"/>
              </a:lnSpc>
              <a:buFont typeface="Arial"/>
              <a:buChar char="•"/>
            </a:pPr>
            <a:r>
              <a:rPr lang="en-US" b="true" sz="2000">
                <a:solidFill>
                  <a:srgbClr val="004AAD"/>
                </a:solidFill>
                <a:latin typeface="Canva Sans Bold"/>
                <a:ea typeface="Canva Sans Bold"/>
                <a:cs typeface="Canva Sans Bold"/>
                <a:sym typeface="Canva Sans Bold"/>
              </a:rPr>
              <a:t>Example: 2024 Hong Kong deepfake → </a:t>
            </a:r>
            <a:r>
              <a:rPr lang="en-US" b="true" sz="2000" u="sng">
                <a:solidFill>
                  <a:srgbClr val="1800AD"/>
                </a:solidFill>
                <a:latin typeface="Canva Sans Bold"/>
                <a:ea typeface="Canva Sans Bold"/>
                <a:cs typeface="Canva Sans Bold"/>
                <a:sym typeface="Canva Sans Bold"/>
              </a:rPr>
              <a:t>$25.6M loss</a:t>
            </a:r>
          </a:p>
          <a:p>
            <a:pPr algn="ctr">
              <a:lnSpc>
                <a:spcPts val="2800"/>
              </a:lnSpc>
            </a:pPr>
          </a:p>
          <a:p>
            <a:pPr algn="ctr" marL="431801" indent="-215900" lvl="1">
              <a:lnSpc>
                <a:spcPts val="2800"/>
              </a:lnSpc>
              <a:buFont typeface="Arial"/>
              <a:buChar char="•"/>
            </a:pPr>
            <a:r>
              <a:rPr lang="en-US" b="true" sz="2000" u="sng">
                <a:solidFill>
                  <a:srgbClr val="1800AD"/>
                </a:solidFill>
                <a:latin typeface="Canva Sans Bold"/>
                <a:ea typeface="Canva Sans Bold"/>
                <a:cs typeface="Canva Sans Bold"/>
                <a:sym typeface="Canva Sans Bold"/>
              </a:rPr>
              <a:t>Target People, Not Systems</a:t>
            </a:r>
            <a:r>
              <a:rPr lang="en-US" b="true" sz="2000" u="sng">
                <a:solidFill>
                  <a:srgbClr val="004AAD"/>
                </a:solidFill>
                <a:latin typeface="Canva Sans Bold"/>
                <a:ea typeface="Canva Sans Bold"/>
                <a:cs typeface="Canva Sans Bold"/>
                <a:sym typeface="Canva Sans Bold"/>
              </a:rPr>
              <a:t> : </a:t>
            </a:r>
          </a:p>
          <a:p>
            <a:pPr algn="ctr">
              <a:lnSpc>
                <a:spcPts val="2800"/>
              </a:lnSpc>
            </a:pPr>
            <a:r>
              <a:rPr lang="en-US" b="true" sz="2000">
                <a:solidFill>
                  <a:srgbClr val="004AAD"/>
                </a:solidFill>
                <a:latin typeface="Canva Sans Bold"/>
                <a:ea typeface="Canva Sans Bold"/>
                <a:cs typeface="Canva Sans Bold"/>
                <a:sym typeface="Canva Sans Bold"/>
              </a:rPr>
              <a:t>More difficult to harden individuals than systems.</a:t>
            </a:r>
            <a:r>
              <a:rPr lang="en-US" b="true" sz="2000">
                <a:solidFill>
                  <a:srgbClr val="004AAD"/>
                </a:solidFill>
                <a:latin typeface="Canva Sans Bold"/>
                <a:ea typeface="Canva Sans Bold"/>
                <a:cs typeface="Canva Sans Bold"/>
                <a:sym typeface="Canva Sans Bold"/>
              </a:rPr>
              <a:t> </a:t>
            </a:r>
          </a:p>
          <a:p>
            <a:pPr algn="ctr">
              <a:lnSpc>
                <a:spcPts val="280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550370" y="4331142"/>
            <a:ext cx="7213515" cy="4407885"/>
            <a:chOff x="0" y="0"/>
            <a:chExt cx="1899856" cy="1160924"/>
          </a:xfrm>
        </p:grpSpPr>
        <p:sp>
          <p:nvSpPr>
            <p:cNvPr name="Freeform 4" id="4"/>
            <p:cNvSpPr/>
            <p:nvPr/>
          </p:nvSpPr>
          <p:spPr>
            <a:xfrm flipH="false" flipV="false" rot="0">
              <a:off x="0" y="0"/>
              <a:ext cx="1899856" cy="1160924"/>
            </a:xfrm>
            <a:custGeom>
              <a:avLst/>
              <a:gdLst/>
              <a:ahLst/>
              <a:cxnLst/>
              <a:rect r="r" b="b" t="t" l="l"/>
              <a:pathLst>
                <a:path h="1160924" w="1899856">
                  <a:moveTo>
                    <a:pt x="53663" y="0"/>
                  </a:moveTo>
                  <a:lnTo>
                    <a:pt x="1846193" y="0"/>
                  </a:lnTo>
                  <a:cubicBezTo>
                    <a:pt x="1860425" y="0"/>
                    <a:pt x="1874075" y="5654"/>
                    <a:pt x="1884138" y="15717"/>
                  </a:cubicBezTo>
                  <a:cubicBezTo>
                    <a:pt x="1894202" y="25781"/>
                    <a:pt x="1899856" y="39430"/>
                    <a:pt x="1899856" y="53663"/>
                  </a:cubicBezTo>
                  <a:lnTo>
                    <a:pt x="1899856" y="1107262"/>
                  </a:lnTo>
                  <a:cubicBezTo>
                    <a:pt x="1899856" y="1121494"/>
                    <a:pt x="1894202" y="1135143"/>
                    <a:pt x="1884138" y="1145207"/>
                  </a:cubicBezTo>
                  <a:cubicBezTo>
                    <a:pt x="1874075" y="1155271"/>
                    <a:pt x="1860425" y="1160924"/>
                    <a:pt x="1846193" y="1160924"/>
                  </a:cubicBezTo>
                  <a:lnTo>
                    <a:pt x="53663" y="1160924"/>
                  </a:lnTo>
                  <a:cubicBezTo>
                    <a:pt x="39430" y="1160924"/>
                    <a:pt x="25781" y="1155271"/>
                    <a:pt x="15717" y="1145207"/>
                  </a:cubicBezTo>
                  <a:cubicBezTo>
                    <a:pt x="5654" y="1135143"/>
                    <a:pt x="0" y="1121494"/>
                    <a:pt x="0" y="1107262"/>
                  </a:cubicBezTo>
                  <a:lnTo>
                    <a:pt x="0" y="53663"/>
                  </a:lnTo>
                  <a:cubicBezTo>
                    <a:pt x="0" y="39430"/>
                    <a:pt x="5654" y="25781"/>
                    <a:pt x="15717" y="15717"/>
                  </a:cubicBezTo>
                  <a:cubicBezTo>
                    <a:pt x="25781" y="5654"/>
                    <a:pt x="39430" y="0"/>
                    <a:pt x="53663" y="0"/>
                  </a:cubicBezTo>
                  <a:close/>
                </a:path>
              </a:pathLst>
            </a:custGeom>
            <a:solidFill>
              <a:srgbClr val="000000">
                <a:alpha val="0"/>
              </a:srgbClr>
            </a:solidFill>
            <a:ln w="38100" cap="rnd">
              <a:solidFill>
                <a:srgbClr val="2C4372"/>
              </a:solidFill>
              <a:prstDash val="solid"/>
              <a:round/>
            </a:ln>
          </p:spPr>
        </p:sp>
        <p:sp>
          <p:nvSpPr>
            <p:cNvPr name="TextBox 5" id="5"/>
            <p:cNvSpPr txBox="true"/>
            <p:nvPr/>
          </p:nvSpPr>
          <p:spPr>
            <a:xfrm>
              <a:off x="0" y="-47625"/>
              <a:ext cx="1899856" cy="1208549"/>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2042403" y="4930372"/>
            <a:ext cx="710294" cy="71029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4372"/>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9" id="9"/>
          <p:cNvSpPr/>
          <p:nvPr/>
        </p:nvSpPr>
        <p:spPr>
          <a:xfrm flipH="false" flipV="false" rot="0">
            <a:off x="13986336" y="-2512905"/>
            <a:ext cx="5747907" cy="5895289"/>
          </a:xfrm>
          <a:custGeom>
            <a:avLst/>
            <a:gdLst/>
            <a:ahLst/>
            <a:cxnLst/>
            <a:rect r="r" b="b" t="t" l="l"/>
            <a:pathLst>
              <a:path h="5895289" w="5747907">
                <a:moveTo>
                  <a:pt x="0" y="0"/>
                </a:moveTo>
                <a:lnTo>
                  <a:pt x="5747906" y="0"/>
                </a:lnTo>
                <a:lnTo>
                  <a:pt x="5747906" y="5895289"/>
                </a:lnTo>
                <a:lnTo>
                  <a:pt x="0" y="58952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10" id="10"/>
          <p:cNvSpPr/>
          <p:nvPr/>
        </p:nvSpPr>
        <p:spPr>
          <a:xfrm flipH="false" flipV="false" rot="0">
            <a:off x="17536042" y="8089900"/>
            <a:ext cx="1022928" cy="1022928"/>
          </a:xfrm>
          <a:custGeom>
            <a:avLst/>
            <a:gdLst/>
            <a:ahLst/>
            <a:cxnLst/>
            <a:rect r="r" b="b" t="t" l="l"/>
            <a:pathLst>
              <a:path h="1022928" w="1022928">
                <a:moveTo>
                  <a:pt x="0" y="0"/>
                </a:moveTo>
                <a:lnTo>
                  <a:pt x="1022928" y="0"/>
                </a:lnTo>
                <a:lnTo>
                  <a:pt x="1022928" y="1022928"/>
                </a:lnTo>
                <a:lnTo>
                  <a:pt x="0" y="10229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500349" y="-1198293"/>
            <a:ext cx="2741921" cy="2984404"/>
          </a:xfrm>
          <a:custGeom>
            <a:avLst/>
            <a:gdLst/>
            <a:ahLst/>
            <a:cxnLst/>
            <a:rect r="r" b="b" t="t" l="l"/>
            <a:pathLst>
              <a:path h="2984404" w="2741921">
                <a:moveTo>
                  <a:pt x="0" y="0"/>
                </a:moveTo>
                <a:lnTo>
                  <a:pt x="2741921" y="0"/>
                </a:lnTo>
                <a:lnTo>
                  <a:pt x="2741921" y="2984404"/>
                </a:lnTo>
                <a:lnTo>
                  <a:pt x="0" y="29844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3193243" y="7685087"/>
            <a:ext cx="3940794" cy="3522084"/>
          </a:xfrm>
          <a:custGeom>
            <a:avLst/>
            <a:gdLst/>
            <a:ahLst/>
            <a:cxnLst/>
            <a:rect r="r" b="b" t="t" l="l"/>
            <a:pathLst>
              <a:path h="3522084" w="3940794">
                <a:moveTo>
                  <a:pt x="0" y="0"/>
                </a:moveTo>
                <a:lnTo>
                  <a:pt x="3940794" y="0"/>
                </a:lnTo>
                <a:lnTo>
                  <a:pt x="3940794" y="3522085"/>
                </a:lnTo>
                <a:lnTo>
                  <a:pt x="0" y="352208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13" id="13"/>
          <p:cNvSpPr/>
          <p:nvPr/>
        </p:nvSpPr>
        <p:spPr>
          <a:xfrm flipH="false" flipV="false" rot="0">
            <a:off x="9811635" y="3398645"/>
            <a:ext cx="2522934" cy="5589269"/>
          </a:xfrm>
          <a:custGeom>
            <a:avLst/>
            <a:gdLst/>
            <a:ahLst/>
            <a:cxnLst/>
            <a:rect r="r" b="b" t="t" l="l"/>
            <a:pathLst>
              <a:path h="5589269" w="2522934">
                <a:moveTo>
                  <a:pt x="0" y="0"/>
                </a:moveTo>
                <a:lnTo>
                  <a:pt x="2522934" y="0"/>
                </a:lnTo>
                <a:lnTo>
                  <a:pt x="2522934" y="5589269"/>
                </a:lnTo>
                <a:lnTo>
                  <a:pt x="0" y="5589269"/>
                </a:lnTo>
                <a:lnTo>
                  <a:pt x="0" y="0"/>
                </a:lnTo>
                <a:close/>
              </a:path>
            </a:pathLst>
          </a:custGeom>
          <a:blipFill>
            <a:blip r:embed="rId11"/>
            <a:stretch>
              <a:fillRect l="0" t="0" r="0" b="0"/>
            </a:stretch>
          </a:blipFill>
        </p:spPr>
      </p:sp>
      <p:sp>
        <p:nvSpPr>
          <p:cNvPr name="Freeform 14" id="14"/>
          <p:cNvSpPr/>
          <p:nvPr/>
        </p:nvSpPr>
        <p:spPr>
          <a:xfrm flipH="false" flipV="false" rot="0">
            <a:off x="12271578" y="3398645"/>
            <a:ext cx="4588711" cy="5586821"/>
          </a:xfrm>
          <a:custGeom>
            <a:avLst/>
            <a:gdLst/>
            <a:ahLst/>
            <a:cxnLst/>
            <a:rect r="r" b="b" t="t" l="l"/>
            <a:pathLst>
              <a:path h="5586821" w="4588711">
                <a:moveTo>
                  <a:pt x="0" y="0"/>
                </a:moveTo>
                <a:lnTo>
                  <a:pt x="4588711" y="0"/>
                </a:lnTo>
                <a:lnTo>
                  <a:pt x="4588711" y="5586821"/>
                </a:lnTo>
                <a:lnTo>
                  <a:pt x="0" y="5586821"/>
                </a:lnTo>
                <a:lnTo>
                  <a:pt x="0" y="0"/>
                </a:lnTo>
                <a:close/>
              </a:path>
            </a:pathLst>
          </a:custGeom>
          <a:blipFill>
            <a:blip r:embed="rId12"/>
            <a:stretch>
              <a:fillRect l="0" t="0" r="0" b="0"/>
            </a:stretch>
          </a:blipFill>
        </p:spPr>
      </p:sp>
      <p:sp>
        <p:nvSpPr>
          <p:cNvPr name="TextBox 15" id="15"/>
          <p:cNvSpPr txBox="true"/>
          <p:nvPr/>
        </p:nvSpPr>
        <p:spPr>
          <a:xfrm rot="0">
            <a:off x="1795301" y="1938511"/>
            <a:ext cx="10206199" cy="1060451"/>
          </a:xfrm>
          <a:prstGeom prst="rect">
            <a:avLst/>
          </a:prstGeom>
        </p:spPr>
        <p:txBody>
          <a:bodyPr anchor="t" rtlCol="false" tIns="0" lIns="0" bIns="0" rIns="0">
            <a:spAutoFit/>
          </a:bodyPr>
          <a:lstStyle/>
          <a:p>
            <a:pPr algn="l">
              <a:lnSpc>
                <a:spcPts val="8000"/>
              </a:lnSpc>
            </a:pPr>
            <a:r>
              <a:rPr lang="en-US" sz="8000" b="true">
                <a:solidFill>
                  <a:srgbClr val="2C4372"/>
                </a:solidFill>
                <a:latin typeface="Canva Sans Bold"/>
                <a:ea typeface="Canva Sans Bold"/>
                <a:cs typeface="Canva Sans Bold"/>
                <a:sym typeface="Canva Sans Bold"/>
              </a:rPr>
              <a:t>Research Problems</a:t>
            </a:r>
          </a:p>
        </p:txBody>
      </p:sp>
      <p:sp>
        <p:nvSpPr>
          <p:cNvPr name="TextBox 16" id="16"/>
          <p:cNvSpPr txBox="true"/>
          <p:nvPr/>
        </p:nvSpPr>
        <p:spPr>
          <a:xfrm rot="0">
            <a:off x="1795301" y="3534784"/>
            <a:ext cx="4781796" cy="419100"/>
          </a:xfrm>
          <a:prstGeom prst="rect">
            <a:avLst/>
          </a:prstGeom>
        </p:spPr>
        <p:txBody>
          <a:bodyPr anchor="t" rtlCol="false" tIns="0" lIns="0" bIns="0" rIns="0">
            <a:spAutoFit/>
          </a:bodyPr>
          <a:lstStyle/>
          <a:p>
            <a:pPr algn="l">
              <a:lnSpc>
                <a:spcPts val="3359"/>
              </a:lnSpc>
            </a:pPr>
            <a:r>
              <a:rPr lang="en-US" sz="2799" b="true">
                <a:solidFill>
                  <a:srgbClr val="2C4372"/>
                </a:solidFill>
                <a:latin typeface="Canva Sans Bold"/>
                <a:ea typeface="Canva Sans Bold"/>
                <a:cs typeface="Canva Sans Bold"/>
                <a:sym typeface="Canva Sans Bold"/>
              </a:rPr>
              <a:t>Key Research Problems:</a:t>
            </a:r>
          </a:p>
        </p:txBody>
      </p:sp>
      <p:sp>
        <p:nvSpPr>
          <p:cNvPr name="TextBox 17" id="17"/>
          <p:cNvSpPr txBox="true"/>
          <p:nvPr/>
        </p:nvSpPr>
        <p:spPr>
          <a:xfrm rot="0">
            <a:off x="2042403" y="6021830"/>
            <a:ext cx="6229448" cy="352425"/>
          </a:xfrm>
          <a:prstGeom prst="rect">
            <a:avLst/>
          </a:prstGeom>
        </p:spPr>
        <p:txBody>
          <a:bodyPr anchor="t" rtlCol="false" tIns="0" lIns="0" bIns="0" rIns="0">
            <a:spAutoFit/>
          </a:bodyPr>
          <a:lstStyle/>
          <a:p>
            <a:pPr algn="l">
              <a:lnSpc>
                <a:spcPts val="2879"/>
              </a:lnSpc>
            </a:pPr>
            <a:r>
              <a:rPr lang="en-US" sz="2400" b="true">
                <a:solidFill>
                  <a:srgbClr val="2C4372"/>
                </a:solidFill>
                <a:latin typeface="Canva Sans Bold"/>
                <a:ea typeface="Canva Sans Bold"/>
                <a:cs typeface="Canva Sans Bold"/>
                <a:sym typeface="Canva Sans Bold"/>
              </a:rPr>
              <a:t>Cyber Ranges Limitations</a:t>
            </a:r>
          </a:p>
        </p:txBody>
      </p:sp>
      <p:sp>
        <p:nvSpPr>
          <p:cNvPr name="TextBox 18" id="18"/>
          <p:cNvSpPr txBox="true"/>
          <p:nvPr/>
        </p:nvSpPr>
        <p:spPr>
          <a:xfrm rot="0">
            <a:off x="2042403" y="6516121"/>
            <a:ext cx="6229448" cy="2384425"/>
          </a:xfrm>
          <a:prstGeom prst="rect">
            <a:avLst/>
          </a:prstGeom>
        </p:spPr>
        <p:txBody>
          <a:bodyPr anchor="t" rtlCol="false" tIns="0" lIns="0" bIns="0" rIns="0">
            <a:spAutoFit/>
          </a:bodyPr>
          <a:lstStyle/>
          <a:p>
            <a:pPr algn="l" marL="431801" indent="-215900" lvl="1">
              <a:lnSpc>
                <a:spcPts val="3200"/>
              </a:lnSpc>
              <a:buFont typeface="Arial"/>
              <a:buChar char="•"/>
            </a:pPr>
            <a:r>
              <a:rPr lang="en-US" sz="2000">
                <a:solidFill>
                  <a:srgbClr val="2C4372"/>
                </a:solidFill>
                <a:latin typeface="Canva Sans"/>
                <a:ea typeface="Canva Sans"/>
                <a:cs typeface="Canva Sans"/>
                <a:sym typeface="Canva Sans"/>
              </a:rPr>
              <a:t>Cyber ranges focus on technical attacks (DDoS, etc.) </a:t>
            </a:r>
          </a:p>
          <a:p>
            <a:pPr algn="l" marL="431801" indent="-215900" lvl="1">
              <a:lnSpc>
                <a:spcPts val="3200"/>
              </a:lnSpc>
              <a:buFont typeface="Arial"/>
              <a:buChar char="•"/>
            </a:pPr>
            <a:r>
              <a:rPr lang="en-US" sz="2000">
                <a:solidFill>
                  <a:srgbClr val="2C4372"/>
                </a:solidFill>
                <a:latin typeface="Canva Sans"/>
                <a:ea typeface="Canva Sans"/>
                <a:cs typeface="Canva Sans"/>
                <a:sym typeface="Canva Sans"/>
              </a:rPr>
              <a:t>Poor Simulation of Human Behavior </a:t>
            </a:r>
          </a:p>
          <a:p>
            <a:pPr algn="l" marL="431801" indent="-215900" lvl="1">
              <a:lnSpc>
                <a:spcPts val="3200"/>
              </a:lnSpc>
              <a:buFont typeface="Arial"/>
              <a:buChar char="•"/>
            </a:pPr>
            <a:r>
              <a:rPr lang="en-US" sz="2000">
                <a:solidFill>
                  <a:srgbClr val="2C4372"/>
                </a:solidFill>
                <a:latin typeface="Canva Sans"/>
                <a:ea typeface="Canva Sans"/>
                <a:cs typeface="Canva Sans"/>
                <a:sym typeface="Canva Sans"/>
              </a:rPr>
              <a:t>Static interactions → lack of adaptability to attackers</a:t>
            </a:r>
          </a:p>
          <a:p>
            <a:pPr algn="l">
              <a:lnSpc>
                <a:spcPts val="3200"/>
              </a:lnSpc>
            </a:pPr>
          </a:p>
        </p:txBody>
      </p:sp>
      <p:sp>
        <p:nvSpPr>
          <p:cNvPr name="TextBox 19" id="19"/>
          <p:cNvSpPr txBox="true"/>
          <p:nvPr/>
        </p:nvSpPr>
        <p:spPr>
          <a:xfrm rot="0">
            <a:off x="2042403" y="5113860"/>
            <a:ext cx="710294" cy="352425"/>
          </a:xfrm>
          <a:prstGeom prst="rect">
            <a:avLst/>
          </a:prstGeom>
        </p:spPr>
        <p:txBody>
          <a:bodyPr anchor="t" rtlCol="false" tIns="0" lIns="0" bIns="0" rIns="0">
            <a:spAutoFit/>
          </a:bodyPr>
          <a:lstStyle/>
          <a:p>
            <a:pPr algn="ctr">
              <a:lnSpc>
                <a:spcPts val="2879"/>
              </a:lnSpc>
            </a:pPr>
            <a:r>
              <a:rPr lang="en-US" sz="2400" b="true">
                <a:solidFill>
                  <a:srgbClr val="FFFFFF"/>
                </a:solidFill>
                <a:latin typeface="Canva Sans Bold"/>
                <a:ea typeface="Canva Sans Bold"/>
                <a:cs typeface="Canva Sans Bold"/>
                <a:sym typeface="Canva Sans Bold"/>
              </a:rPr>
              <a:t>01</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500349" y="-1198293"/>
            <a:ext cx="2741921" cy="2984404"/>
          </a:xfrm>
          <a:custGeom>
            <a:avLst/>
            <a:gdLst/>
            <a:ahLst/>
            <a:cxnLst/>
            <a:rect r="r" b="b" t="t" l="l"/>
            <a:pathLst>
              <a:path h="2984404" w="2741921">
                <a:moveTo>
                  <a:pt x="0" y="0"/>
                </a:moveTo>
                <a:lnTo>
                  <a:pt x="2741921" y="0"/>
                </a:lnTo>
                <a:lnTo>
                  <a:pt x="2741921" y="2984404"/>
                </a:lnTo>
                <a:lnTo>
                  <a:pt x="0" y="29844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497803" y="7990901"/>
            <a:ext cx="2741921" cy="2984404"/>
          </a:xfrm>
          <a:custGeom>
            <a:avLst/>
            <a:gdLst/>
            <a:ahLst/>
            <a:cxnLst/>
            <a:rect r="r" b="b" t="t" l="l"/>
            <a:pathLst>
              <a:path h="2984404" w="2741921">
                <a:moveTo>
                  <a:pt x="0" y="0"/>
                </a:moveTo>
                <a:lnTo>
                  <a:pt x="2741921" y="0"/>
                </a:lnTo>
                <a:lnTo>
                  <a:pt x="2741921" y="2984403"/>
                </a:lnTo>
                <a:lnTo>
                  <a:pt x="0" y="298440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641492" y="8589129"/>
            <a:ext cx="2741921" cy="2984404"/>
          </a:xfrm>
          <a:custGeom>
            <a:avLst/>
            <a:gdLst/>
            <a:ahLst/>
            <a:cxnLst/>
            <a:rect r="r" b="b" t="t" l="l"/>
            <a:pathLst>
              <a:path h="2984404" w="2741921">
                <a:moveTo>
                  <a:pt x="0" y="0"/>
                </a:moveTo>
                <a:lnTo>
                  <a:pt x="2741921" y="0"/>
                </a:lnTo>
                <a:lnTo>
                  <a:pt x="2741921" y="2984404"/>
                </a:lnTo>
                <a:lnTo>
                  <a:pt x="0" y="29844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736151" y="4015755"/>
            <a:ext cx="710294" cy="71029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4372"/>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9" id="9"/>
          <p:cNvSpPr/>
          <p:nvPr/>
        </p:nvSpPr>
        <p:spPr>
          <a:xfrm flipH="false" flipV="false" rot="0">
            <a:off x="5225398" y="3538672"/>
            <a:ext cx="1740201" cy="1740201"/>
          </a:xfrm>
          <a:custGeom>
            <a:avLst/>
            <a:gdLst/>
            <a:ahLst/>
            <a:cxnLst/>
            <a:rect r="r" b="b" t="t" l="l"/>
            <a:pathLst>
              <a:path h="1740201" w="1740201">
                <a:moveTo>
                  <a:pt x="0" y="0"/>
                </a:moveTo>
                <a:lnTo>
                  <a:pt x="1740201" y="0"/>
                </a:lnTo>
                <a:lnTo>
                  <a:pt x="1740201" y="1740201"/>
                </a:lnTo>
                <a:lnTo>
                  <a:pt x="0" y="174020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736151" y="5107423"/>
            <a:ext cx="6229448" cy="352425"/>
          </a:xfrm>
          <a:prstGeom prst="rect">
            <a:avLst/>
          </a:prstGeom>
        </p:spPr>
        <p:txBody>
          <a:bodyPr anchor="t" rtlCol="false" tIns="0" lIns="0" bIns="0" rIns="0">
            <a:spAutoFit/>
          </a:bodyPr>
          <a:lstStyle/>
          <a:p>
            <a:pPr algn="l">
              <a:lnSpc>
                <a:spcPts val="2879"/>
              </a:lnSpc>
            </a:pPr>
            <a:r>
              <a:rPr lang="en-US" sz="2400" b="true">
                <a:solidFill>
                  <a:srgbClr val="2C4372"/>
                </a:solidFill>
                <a:latin typeface="Canva Sans Bold"/>
                <a:ea typeface="Canva Sans Bold"/>
                <a:cs typeface="Canva Sans Bold"/>
                <a:sym typeface="Canva Sans Bold"/>
              </a:rPr>
              <a:t>Awareness Training</a:t>
            </a:r>
          </a:p>
        </p:txBody>
      </p:sp>
      <p:sp>
        <p:nvSpPr>
          <p:cNvPr name="TextBox 11" id="11"/>
          <p:cNvSpPr txBox="true"/>
          <p:nvPr/>
        </p:nvSpPr>
        <p:spPr>
          <a:xfrm rot="0">
            <a:off x="736151" y="5606476"/>
            <a:ext cx="6229448" cy="2384425"/>
          </a:xfrm>
          <a:prstGeom prst="rect">
            <a:avLst/>
          </a:prstGeom>
        </p:spPr>
        <p:txBody>
          <a:bodyPr anchor="t" rtlCol="false" tIns="0" lIns="0" bIns="0" rIns="0">
            <a:spAutoFit/>
          </a:bodyPr>
          <a:lstStyle/>
          <a:p>
            <a:pPr algn="l" marL="431801" indent="-215900" lvl="1">
              <a:lnSpc>
                <a:spcPts val="3200"/>
              </a:lnSpc>
              <a:buFont typeface="Arial"/>
              <a:buChar char="•"/>
            </a:pPr>
            <a:r>
              <a:rPr lang="en-US" sz="2000">
                <a:solidFill>
                  <a:srgbClr val="2C4372"/>
                </a:solidFill>
                <a:latin typeface="Canva Sans"/>
                <a:ea typeface="Canva Sans"/>
                <a:cs typeface="Canva Sans"/>
                <a:sym typeface="Canva Sans"/>
              </a:rPr>
              <a:t>Lack of scalable, realistic user simulations for social engineering</a:t>
            </a:r>
          </a:p>
          <a:p>
            <a:pPr algn="l" marL="431801" indent="-215900" lvl="1">
              <a:lnSpc>
                <a:spcPts val="3200"/>
              </a:lnSpc>
              <a:buFont typeface="Arial"/>
              <a:buChar char="•"/>
            </a:pPr>
            <a:r>
              <a:rPr lang="en-US" sz="2000">
                <a:solidFill>
                  <a:srgbClr val="2C4372"/>
                </a:solidFill>
                <a:latin typeface="Canva Sans"/>
                <a:ea typeface="Canva Sans"/>
                <a:cs typeface="Canva Sans"/>
                <a:sym typeface="Canva Sans"/>
              </a:rPr>
              <a:t>Limited engagement → low long-term retention</a:t>
            </a:r>
          </a:p>
          <a:p>
            <a:pPr algn="l" marL="431801" indent="-215900" lvl="1">
              <a:lnSpc>
                <a:spcPts val="3200"/>
              </a:lnSpc>
              <a:buFont typeface="Arial"/>
              <a:buChar char="•"/>
            </a:pPr>
            <a:r>
              <a:rPr lang="en-US" sz="2000">
                <a:solidFill>
                  <a:srgbClr val="2C4372"/>
                </a:solidFill>
                <a:latin typeface="Canva Sans"/>
                <a:ea typeface="Canva Sans"/>
                <a:cs typeface="Canva Sans"/>
                <a:sym typeface="Canva Sans"/>
              </a:rPr>
              <a:t>Does not reproduce </a:t>
            </a:r>
            <a:r>
              <a:rPr lang="en-US" sz="2000" u="sng">
                <a:solidFill>
                  <a:srgbClr val="1800AD"/>
                </a:solidFill>
                <a:latin typeface="Canva Sans"/>
                <a:ea typeface="Canva Sans"/>
                <a:cs typeface="Canva Sans"/>
                <a:sym typeface="Canva Sans"/>
              </a:rPr>
              <a:t>realistic &amp; dynamic</a:t>
            </a:r>
            <a:r>
              <a:rPr lang="en-US" sz="2000">
                <a:solidFill>
                  <a:srgbClr val="2C4372"/>
                </a:solidFill>
                <a:latin typeface="Canva Sans"/>
                <a:ea typeface="Canva Sans"/>
                <a:cs typeface="Canva Sans"/>
                <a:sym typeface="Canva Sans"/>
              </a:rPr>
              <a:t> scenario</a:t>
            </a:r>
          </a:p>
          <a:p>
            <a:pPr algn="l">
              <a:lnSpc>
                <a:spcPts val="3200"/>
              </a:lnSpc>
            </a:pPr>
          </a:p>
        </p:txBody>
      </p:sp>
      <p:sp>
        <p:nvSpPr>
          <p:cNvPr name="TextBox 12" id="12"/>
          <p:cNvSpPr txBox="true"/>
          <p:nvPr/>
        </p:nvSpPr>
        <p:spPr>
          <a:xfrm rot="0">
            <a:off x="736151" y="4199243"/>
            <a:ext cx="710294" cy="352425"/>
          </a:xfrm>
          <a:prstGeom prst="rect">
            <a:avLst/>
          </a:prstGeom>
        </p:spPr>
        <p:txBody>
          <a:bodyPr anchor="t" rtlCol="false" tIns="0" lIns="0" bIns="0" rIns="0">
            <a:spAutoFit/>
          </a:bodyPr>
          <a:lstStyle/>
          <a:p>
            <a:pPr algn="ctr">
              <a:lnSpc>
                <a:spcPts val="2879"/>
              </a:lnSpc>
            </a:pPr>
            <a:r>
              <a:rPr lang="en-US" sz="2400" b="true">
                <a:solidFill>
                  <a:srgbClr val="FFFFFF"/>
                </a:solidFill>
                <a:latin typeface="Canva Sans Bold"/>
                <a:ea typeface="Canva Sans Bold"/>
                <a:cs typeface="Canva Sans Bold"/>
                <a:sym typeface="Canva Sans Bold"/>
              </a:rPr>
              <a:t>02</a:t>
            </a:r>
          </a:p>
        </p:txBody>
      </p:sp>
      <p:sp>
        <p:nvSpPr>
          <p:cNvPr name="TextBox 13" id="13"/>
          <p:cNvSpPr txBox="true"/>
          <p:nvPr/>
        </p:nvSpPr>
        <p:spPr>
          <a:xfrm rot="0">
            <a:off x="12292438" y="3170235"/>
            <a:ext cx="3287656" cy="983615"/>
          </a:xfrm>
          <a:prstGeom prst="rect">
            <a:avLst/>
          </a:prstGeom>
        </p:spPr>
        <p:txBody>
          <a:bodyPr anchor="t" rtlCol="false" tIns="0" lIns="0" bIns="0" rIns="0">
            <a:spAutoFit/>
          </a:bodyPr>
          <a:lstStyle/>
          <a:p>
            <a:pPr algn="l">
              <a:lnSpc>
                <a:spcPts val="1959"/>
              </a:lnSpc>
            </a:pPr>
            <a:r>
              <a:rPr lang="en-US" sz="1399" spc="6">
                <a:solidFill>
                  <a:srgbClr val="000000"/>
                </a:solidFill>
                <a:latin typeface="Fira Sans"/>
                <a:ea typeface="Fira Sans"/>
                <a:cs typeface="Fira Sans"/>
                <a:sym typeface="Fira Sans"/>
              </a:rPr>
              <a:t>Interactive LLM-based simulations inside collaboration tools</a:t>
            </a:r>
          </a:p>
          <a:p>
            <a:pPr algn="l">
              <a:lnSpc>
                <a:spcPts val="1959"/>
              </a:lnSpc>
            </a:pPr>
          </a:p>
          <a:p>
            <a:pPr algn="l">
              <a:lnSpc>
                <a:spcPts val="1959"/>
              </a:lnSpc>
              <a:spcBef>
                <a:spcPct val="0"/>
              </a:spcBef>
            </a:pPr>
          </a:p>
        </p:txBody>
      </p:sp>
      <p:sp>
        <p:nvSpPr>
          <p:cNvPr name="TextBox 14" id="14"/>
          <p:cNvSpPr txBox="true"/>
          <p:nvPr/>
        </p:nvSpPr>
        <p:spPr>
          <a:xfrm rot="0">
            <a:off x="12292438" y="4458308"/>
            <a:ext cx="3287656" cy="983615"/>
          </a:xfrm>
          <a:prstGeom prst="rect">
            <a:avLst/>
          </a:prstGeom>
        </p:spPr>
        <p:txBody>
          <a:bodyPr anchor="t" rtlCol="false" tIns="0" lIns="0" bIns="0" rIns="0">
            <a:spAutoFit/>
          </a:bodyPr>
          <a:lstStyle/>
          <a:p>
            <a:pPr algn="l">
              <a:lnSpc>
                <a:spcPts val="1959"/>
              </a:lnSpc>
            </a:pPr>
            <a:r>
              <a:rPr lang="en-US" sz="1399" spc="6">
                <a:solidFill>
                  <a:srgbClr val="000000"/>
                </a:solidFill>
                <a:latin typeface="Fira Sans"/>
                <a:ea typeface="Fira Sans"/>
                <a:cs typeface="Fira Sans"/>
                <a:sym typeface="Fira Sans"/>
              </a:rPr>
              <a:t>Realistic conversations with simulated colleagues (agents)</a:t>
            </a:r>
          </a:p>
          <a:p>
            <a:pPr algn="l">
              <a:lnSpc>
                <a:spcPts val="1959"/>
              </a:lnSpc>
            </a:pPr>
          </a:p>
          <a:p>
            <a:pPr algn="l">
              <a:lnSpc>
                <a:spcPts val="1959"/>
              </a:lnSpc>
              <a:spcBef>
                <a:spcPct val="0"/>
              </a:spcBef>
            </a:pPr>
          </a:p>
        </p:txBody>
      </p:sp>
      <p:grpSp>
        <p:nvGrpSpPr>
          <p:cNvPr name="Group 15" id="15"/>
          <p:cNvGrpSpPr/>
          <p:nvPr/>
        </p:nvGrpSpPr>
        <p:grpSpPr>
          <a:xfrm rot="0">
            <a:off x="7762612" y="1986414"/>
            <a:ext cx="4634607" cy="845562"/>
            <a:chOff x="0" y="0"/>
            <a:chExt cx="29445010" cy="5372100"/>
          </a:xfrm>
        </p:grpSpPr>
        <p:sp>
          <p:nvSpPr>
            <p:cNvPr name="Freeform 16" id="16"/>
            <p:cNvSpPr/>
            <p:nvPr/>
          </p:nvSpPr>
          <p:spPr>
            <a:xfrm flipH="false" flipV="false" rot="0">
              <a:off x="0" y="0"/>
              <a:ext cx="29445009" cy="5372100"/>
            </a:xfrm>
            <a:custGeom>
              <a:avLst/>
              <a:gdLst/>
              <a:ahLst/>
              <a:cxnLst/>
              <a:rect r="r" b="b" t="t" l="l"/>
              <a:pathLst>
                <a:path h="5372100" w="29445009">
                  <a:moveTo>
                    <a:pt x="27894341" y="0"/>
                  </a:moveTo>
                  <a:lnTo>
                    <a:pt x="1550670" y="0"/>
                  </a:lnTo>
                  <a:lnTo>
                    <a:pt x="0" y="2686050"/>
                  </a:lnTo>
                  <a:lnTo>
                    <a:pt x="1550670" y="5372100"/>
                  </a:lnTo>
                  <a:lnTo>
                    <a:pt x="27894341" y="5372100"/>
                  </a:lnTo>
                  <a:lnTo>
                    <a:pt x="29445009" y="2686050"/>
                  </a:lnTo>
                  <a:lnTo>
                    <a:pt x="27894341" y="0"/>
                  </a:lnTo>
                  <a:close/>
                </a:path>
              </a:pathLst>
            </a:custGeom>
            <a:solidFill>
              <a:srgbClr val="A066CB"/>
            </a:solidFill>
          </p:spPr>
        </p:sp>
      </p:grpSp>
      <p:grpSp>
        <p:nvGrpSpPr>
          <p:cNvPr name="Group 17" id="17"/>
          <p:cNvGrpSpPr/>
          <p:nvPr/>
        </p:nvGrpSpPr>
        <p:grpSpPr>
          <a:xfrm rot="0">
            <a:off x="11873368" y="1986414"/>
            <a:ext cx="4634607" cy="845562"/>
            <a:chOff x="0" y="0"/>
            <a:chExt cx="29445010" cy="5372100"/>
          </a:xfrm>
        </p:grpSpPr>
        <p:sp>
          <p:nvSpPr>
            <p:cNvPr name="Freeform 18" id="18"/>
            <p:cNvSpPr/>
            <p:nvPr/>
          </p:nvSpPr>
          <p:spPr>
            <a:xfrm flipH="false" flipV="false" rot="0">
              <a:off x="0" y="0"/>
              <a:ext cx="29445009" cy="5372100"/>
            </a:xfrm>
            <a:custGeom>
              <a:avLst/>
              <a:gdLst/>
              <a:ahLst/>
              <a:cxnLst/>
              <a:rect r="r" b="b" t="t" l="l"/>
              <a:pathLst>
                <a:path h="5372100" w="29445009">
                  <a:moveTo>
                    <a:pt x="27894341" y="0"/>
                  </a:moveTo>
                  <a:lnTo>
                    <a:pt x="1550670" y="0"/>
                  </a:lnTo>
                  <a:lnTo>
                    <a:pt x="0" y="2686050"/>
                  </a:lnTo>
                  <a:lnTo>
                    <a:pt x="1550670" y="5372100"/>
                  </a:lnTo>
                  <a:lnTo>
                    <a:pt x="27894341" y="5372100"/>
                  </a:lnTo>
                  <a:lnTo>
                    <a:pt x="29445009" y="2686050"/>
                  </a:lnTo>
                  <a:lnTo>
                    <a:pt x="27894341" y="0"/>
                  </a:lnTo>
                  <a:close/>
                </a:path>
              </a:pathLst>
            </a:custGeom>
            <a:solidFill>
              <a:srgbClr val="1836B2"/>
            </a:solidFill>
          </p:spPr>
        </p:sp>
      </p:grpSp>
      <p:sp>
        <p:nvSpPr>
          <p:cNvPr name="AutoShape 19" id="19"/>
          <p:cNvSpPr/>
          <p:nvPr/>
        </p:nvSpPr>
        <p:spPr>
          <a:xfrm>
            <a:off x="8011816" y="4113127"/>
            <a:ext cx="8408610" cy="0"/>
          </a:xfrm>
          <a:prstGeom prst="line">
            <a:avLst/>
          </a:prstGeom>
          <a:ln cap="flat" w="9525">
            <a:solidFill>
              <a:srgbClr val="A6A6A6"/>
            </a:solidFill>
            <a:prstDash val="solid"/>
            <a:headEnd type="none" len="sm" w="sm"/>
            <a:tailEnd type="none" len="sm" w="sm"/>
          </a:ln>
        </p:spPr>
      </p:sp>
      <p:sp>
        <p:nvSpPr>
          <p:cNvPr name="AutoShape 20" id="20"/>
          <p:cNvSpPr/>
          <p:nvPr/>
        </p:nvSpPr>
        <p:spPr>
          <a:xfrm>
            <a:off x="8011816" y="5401200"/>
            <a:ext cx="8408610" cy="0"/>
          </a:xfrm>
          <a:prstGeom prst="line">
            <a:avLst/>
          </a:prstGeom>
          <a:ln cap="flat" w="9525">
            <a:solidFill>
              <a:srgbClr val="A6A6A6"/>
            </a:solidFill>
            <a:prstDash val="solid"/>
            <a:headEnd type="none" len="sm" w="sm"/>
            <a:tailEnd type="none" len="sm" w="sm"/>
          </a:ln>
        </p:spPr>
      </p:sp>
      <p:sp>
        <p:nvSpPr>
          <p:cNvPr name="AutoShape 21" id="21"/>
          <p:cNvSpPr/>
          <p:nvPr/>
        </p:nvSpPr>
        <p:spPr>
          <a:xfrm>
            <a:off x="8011816" y="6693669"/>
            <a:ext cx="8496159" cy="0"/>
          </a:xfrm>
          <a:prstGeom prst="line">
            <a:avLst/>
          </a:prstGeom>
          <a:ln cap="flat" w="9525">
            <a:solidFill>
              <a:srgbClr val="A6A6A6"/>
            </a:solidFill>
            <a:prstDash val="solid"/>
            <a:headEnd type="none" len="sm" w="sm"/>
            <a:tailEnd type="none" len="sm" w="sm"/>
          </a:ln>
        </p:spPr>
      </p:sp>
      <p:sp>
        <p:nvSpPr>
          <p:cNvPr name="AutoShape 22" id="22"/>
          <p:cNvSpPr/>
          <p:nvPr/>
        </p:nvSpPr>
        <p:spPr>
          <a:xfrm>
            <a:off x="8011816" y="7986138"/>
            <a:ext cx="8408610" cy="0"/>
          </a:xfrm>
          <a:prstGeom prst="line">
            <a:avLst/>
          </a:prstGeom>
          <a:ln cap="flat" w="9525">
            <a:solidFill>
              <a:srgbClr val="A6A6A6"/>
            </a:solidFill>
            <a:prstDash val="solid"/>
            <a:headEnd type="none" len="sm" w="sm"/>
            <a:tailEnd type="none" len="sm" w="sm"/>
          </a:ln>
        </p:spPr>
      </p:sp>
      <p:sp>
        <p:nvSpPr>
          <p:cNvPr name="TextBox 23" id="23"/>
          <p:cNvSpPr txBox="true"/>
          <p:nvPr/>
        </p:nvSpPr>
        <p:spPr>
          <a:xfrm rot="0">
            <a:off x="12292438" y="2223563"/>
            <a:ext cx="3940791" cy="1170426"/>
          </a:xfrm>
          <a:prstGeom prst="rect">
            <a:avLst/>
          </a:prstGeom>
        </p:spPr>
        <p:txBody>
          <a:bodyPr anchor="t" rtlCol="false" tIns="0" lIns="0" bIns="0" rIns="0">
            <a:spAutoFit/>
          </a:bodyPr>
          <a:lstStyle/>
          <a:p>
            <a:pPr algn="l" marL="0" indent="0" lvl="0">
              <a:lnSpc>
                <a:spcPts val="2337"/>
              </a:lnSpc>
              <a:spcBef>
                <a:spcPct val="0"/>
              </a:spcBef>
            </a:pPr>
            <a:r>
              <a:rPr lang="en-US" b="true" sz="1948">
                <a:solidFill>
                  <a:srgbClr val="FFFFFF"/>
                </a:solidFill>
                <a:latin typeface="Fira Sans Medium"/>
                <a:ea typeface="Fira Sans Medium"/>
                <a:cs typeface="Fira Sans Medium"/>
                <a:sym typeface="Fira Sans Medium"/>
              </a:rPr>
              <a:t>Needed for Soc</a:t>
            </a:r>
            <a:r>
              <a:rPr lang="en-US" b="true" sz="1948" u="none">
                <a:solidFill>
                  <a:srgbClr val="FFFFFF"/>
                </a:solidFill>
                <a:latin typeface="Fira Sans Medium"/>
                <a:ea typeface="Fira Sans Medium"/>
                <a:cs typeface="Fira Sans Medium"/>
                <a:sym typeface="Fira Sans Medium"/>
              </a:rPr>
              <a:t>ial Engineering Defense</a:t>
            </a:r>
          </a:p>
          <a:p>
            <a:pPr algn="l" marL="0" indent="0" lvl="0">
              <a:lnSpc>
                <a:spcPts val="2337"/>
              </a:lnSpc>
              <a:spcBef>
                <a:spcPct val="0"/>
              </a:spcBef>
            </a:pPr>
          </a:p>
          <a:p>
            <a:pPr algn="l" marL="0" indent="0" lvl="0">
              <a:lnSpc>
                <a:spcPts val="2337"/>
              </a:lnSpc>
              <a:spcBef>
                <a:spcPct val="0"/>
              </a:spcBef>
            </a:pPr>
          </a:p>
        </p:txBody>
      </p:sp>
      <p:sp>
        <p:nvSpPr>
          <p:cNvPr name="TextBox 24" id="24"/>
          <p:cNvSpPr txBox="true"/>
          <p:nvPr/>
        </p:nvSpPr>
        <p:spPr>
          <a:xfrm rot="0">
            <a:off x="16420426" y="2214038"/>
            <a:ext cx="3775629" cy="400050"/>
          </a:xfrm>
          <a:prstGeom prst="rect">
            <a:avLst/>
          </a:prstGeom>
        </p:spPr>
        <p:txBody>
          <a:bodyPr anchor="t" rtlCol="false" tIns="0" lIns="0" bIns="0" rIns="0">
            <a:spAutoFit/>
          </a:bodyPr>
          <a:lstStyle/>
          <a:p>
            <a:pPr algn="l" marL="0" indent="0" lvl="0">
              <a:lnSpc>
                <a:spcPts val="3120"/>
              </a:lnSpc>
              <a:spcBef>
                <a:spcPct val="0"/>
              </a:spcBef>
            </a:pPr>
            <a:r>
              <a:rPr lang="en-US" b="true" sz="2600" u="none">
                <a:solidFill>
                  <a:srgbClr val="FFFFFF"/>
                </a:solidFill>
                <a:latin typeface="Fira Sans Medium"/>
                <a:ea typeface="Fira Sans Medium"/>
                <a:cs typeface="Fira Sans Medium"/>
                <a:sym typeface="Fira Sans Medium"/>
              </a:rPr>
              <a:t>Updates/Follow-Ups</a:t>
            </a:r>
          </a:p>
        </p:txBody>
      </p:sp>
      <p:sp>
        <p:nvSpPr>
          <p:cNvPr name="Freeform 25" id="25"/>
          <p:cNvSpPr/>
          <p:nvPr/>
        </p:nvSpPr>
        <p:spPr>
          <a:xfrm flipH="false" flipV="false" rot="-1774138">
            <a:off x="15316753" y="-2077058"/>
            <a:ext cx="6242729" cy="6211515"/>
          </a:xfrm>
          <a:custGeom>
            <a:avLst/>
            <a:gdLst/>
            <a:ahLst/>
            <a:cxnLst/>
            <a:rect r="r" b="b" t="t" l="l"/>
            <a:pathLst>
              <a:path h="6211515" w="6242729">
                <a:moveTo>
                  <a:pt x="0" y="0"/>
                </a:moveTo>
                <a:lnTo>
                  <a:pt x="6242729" y="0"/>
                </a:lnTo>
                <a:lnTo>
                  <a:pt x="6242729" y="6211516"/>
                </a:lnTo>
                <a:lnTo>
                  <a:pt x="0" y="62115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AutoShape 26" id="26"/>
          <p:cNvSpPr/>
          <p:nvPr/>
        </p:nvSpPr>
        <p:spPr>
          <a:xfrm>
            <a:off x="8011816" y="9253538"/>
            <a:ext cx="8408610" cy="0"/>
          </a:xfrm>
          <a:prstGeom prst="line">
            <a:avLst/>
          </a:prstGeom>
          <a:ln cap="flat" w="9525">
            <a:solidFill>
              <a:srgbClr val="A6A6A6"/>
            </a:solidFill>
            <a:prstDash val="solid"/>
            <a:headEnd type="none" len="sm" w="sm"/>
            <a:tailEnd type="none" len="sm" w="sm"/>
          </a:ln>
        </p:spPr>
      </p:sp>
      <p:grpSp>
        <p:nvGrpSpPr>
          <p:cNvPr name="Group 27" id="27"/>
          <p:cNvGrpSpPr/>
          <p:nvPr/>
        </p:nvGrpSpPr>
        <p:grpSpPr>
          <a:xfrm rot="0">
            <a:off x="549098" y="3393989"/>
            <a:ext cx="7213515" cy="4407885"/>
            <a:chOff x="0" y="0"/>
            <a:chExt cx="1899856" cy="1160924"/>
          </a:xfrm>
        </p:grpSpPr>
        <p:sp>
          <p:nvSpPr>
            <p:cNvPr name="Freeform 28" id="28"/>
            <p:cNvSpPr/>
            <p:nvPr/>
          </p:nvSpPr>
          <p:spPr>
            <a:xfrm flipH="false" flipV="false" rot="0">
              <a:off x="0" y="0"/>
              <a:ext cx="1899856" cy="1160924"/>
            </a:xfrm>
            <a:custGeom>
              <a:avLst/>
              <a:gdLst/>
              <a:ahLst/>
              <a:cxnLst/>
              <a:rect r="r" b="b" t="t" l="l"/>
              <a:pathLst>
                <a:path h="1160924" w="1899856">
                  <a:moveTo>
                    <a:pt x="53663" y="0"/>
                  </a:moveTo>
                  <a:lnTo>
                    <a:pt x="1846193" y="0"/>
                  </a:lnTo>
                  <a:cubicBezTo>
                    <a:pt x="1860425" y="0"/>
                    <a:pt x="1874075" y="5654"/>
                    <a:pt x="1884138" y="15717"/>
                  </a:cubicBezTo>
                  <a:cubicBezTo>
                    <a:pt x="1894202" y="25781"/>
                    <a:pt x="1899856" y="39430"/>
                    <a:pt x="1899856" y="53663"/>
                  </a:cubicBezTo>
                  <a:lnTo>
                    <a:pt x="1899856" y="1107262"/>
                  </a:lnTo>
                  <a:cubicBezTo>
                    <a:pt x="1899856" y="1121494"/>
                    <a:pt x="1894202" y="1135143"/>
                    <a:pt x="1884138" y="1145207"/>
                  </a:cubicBezTo>
                  <a:cubicBezTo>
                    <a:pt x="1874075" y="1155271"/>
                    <a:pt x="1860425" y="1160924"/>
                    <a:pt x="1846193" y="1160924"/>
                  </a:cubicBezTo>
                  <a:lnTo>
                    <a:pt x="53663" y="1160924"/>
                  </a:lnTo>
                  <a:cubicBezTo>
                    <a:pt x="39430" y="1160924"/>
                    <a:pt x="25781" y="1155271"/>
                    <a:pt x="15717" y="1145207"/>
                  </a:cubicBezTo>
                  <a:cubicBezTo>
                    <a:pt x="5654" y="1135143"/>
                    <a:pt x="0" y="1121494"/>
                    <a:pt x="0" y="1107262"/>
                  </a:cubicBezTo>
                  <a:lnTo>
                    <a:pt x="0" y="53663"/>
                  </a:lnTo>
                  <a:cubicBezTo>
                    <a:pt x="0" y="39430"/>
                    <a:pt x="5654" y="25781"/>
                    <a:pt x="15717" y="15717"/>
                  </a:cubicBezTo>
                  <a:cubicBezTo>
                    <a:pt x="25781" y="5654"/>
                    <a:pt x="39430" y="0"/>
                    <a:pt x="53663" y="0"/>
                  </a:cubicBezTo>
                  <a:close/>
                </a:path>
              </a:pathLst>
            </a:custGeom>
            <a:solidFill>
              <a:srgbClr val="000000">
                <a:alpha val="0"/>
              </a:srgbClr>
            </a:solidFill>
            <a:ln w="38100" cap="rnd">
              <a:solidFill>
                <a:srgbClr val="2C4372"/>
              </a:solidFill>
              <a:prstDash val="solid"/>
              <a:round/>
            </a:ln>
          </p:spPr>
        </p:sp>
        <p:sp>
          <p:nvSpPr>
            <p:cNvPr name="TextBox 29" id="29"/>
            <p:cNvSpPr txBox="true"/>
            <p:nvPr/>
          </p:nvSpPr>
          <p:spPr>
            <a:xfrm>
              <a:off x="0" y="-47625"/>
              <a:ext cx="1899856" cy="1208549"/>
            </a:xfrm>
            <a:prstGeom prst="rect">
              <a:avLst/>
            </a:prstGeom>
          </p:spPr>
          <p:txBody>
            <a:bodyPr anchor="ctr" rtlCol="false" tIns="50800" lIns="50800" bIns="50800" rIns="50800"/>
            <a:lstStyle/>
            <a:p>
              <a:pPr algn="ctr">
                <a:lnSpc>
                  <a:spcPts val="2800"/>
                </a:lnSpc>
              </a:pPr>
            </a:p>
          </p:txBody>
        </p:sp>
      </p:grpSp>
      <p:sp>
        <p:nvSpPr>
          <p:cNvPr name="Freeform 30" id="30"/>
          <p:cNvSpPr/>
          <p:nvPr/>
        </p:nvSpPr>
        <p:spPr>
          <a:xfrm flipH="false" flipV="false" rot="0">
            <a:off x="2045725" y="472689"/>
            <a:ext cx="2580394" cy="3873011"/>
          </a:xfrm>
          <a:custGeom>
            <a:avLst/>
            <a:gdLst/>
            <a:ahLst/>
            <a:cxnLst/>
            <a:rect r="r" b="b" t="t" l="l"/>
            <a:pathLst>
              <a:path h="3873011" w="2580394">
                <a:moveTo>
                  <a:pt x="0" y="0"/>
                </a:moveTo>
                <a:lnTo>
                  <a:pt x="2580393" y="0"/>
                </a:lnTo>
                <a:lnTo>
                  <a:pt x="2580393" y="3873012"/>
                </a:lnTo>
                <a:lnTo>
                  <a:pt x="0" y="3873012"/>
                </a:lnTo>
                <a:lnTo>
                  <a:pt x="0" y="0"/>
                </a:lnTo>
                <a:close/>
              </a:path>
            </a:pathLst>
          </a:custGeom>
          <a:blipFill>
            <a:blip r:embed="rId9"/>
            <a:stretch>
              <a:fillRect l="0" t="0" r="0" b="0"/>
            </a:stretch>
          </a:blipFill>
        </p:spPr>
      </p:sp>
      <p:sp>
        <p:nvSpPr>
          <p:cNvPr name="TextBox 31" id="31"/>
          <p:cNvSpPr txBox="true"/>
          <p:nvPr/>
        </p:nvSpPr>
        <p:spPr>
          <a:xfrm rot="0">
            <a:off x="9154392" y="8672569"/>
            <a:ext cx="3235874" cy="422190"/>
          </a:xfrm>
          <a:prstGeom prst="rect">
            <a:avLst/>
          </a:prstGeom>
        </p:spPr>
        <p:txBody>
          <a:bodyPr anchor="t" rtlCol="false" tIns="0" lIns="0" bIns="0" rIns="0">
            <a:spAutoFit/>
          </a:bodyPr>
          <a:lstStyle/>
          <a:p>
            <a:pPr algn="l" marL="0" indent="0" lvl="0">
              <a:lnSpc>
                <a:spcPts val="3354"/>
              </a:lnSpc>
              <a:spcBef>
                <a:spcPct val="0"/>
              </a:spcBef>
            </a:pPr>
            <a:r>
              <a:rPr lang="en-US" b="true" sz="2600" spc="101" u="none">
                <a:solidFill>
                  <a:srgbClr val="FFFFFF"/>
                </a:solidFill>
                <a:latin typeface="Aileron Bold"/>
                <a:ea typeface="Aileron Bold"/>
                <a:cs typeface="Aileron Bold"/>
                <a:sym typeface="Aileron Bold"/>
              </a:rPr>
              <a:t>CONCLUSION</a:t>
            </a:r>
          </a:p>
        </p:txBody>
      </p:sp>
      <p:sp>
        <p:nvSpPr>
          <p:cNvPr name="TextBox 32" id="32"/>
          <p:cNvSpPr txBox="true"/>
          <p:nvPr/>
        </p:nvSpPr>
        <p:spPr>
          <a:xfrm rot="0">
            <a:off x="8164450" y="3170235"/>
            <a:ext cx="3287656" cy="735965"/>
          </a:xfrm>
          <a:prstGeom prst="rect">
            <a:avLst/>
          </a:prstGeom>
        </p:spPr>
        <p:txBody>
          <a:bodyPr anchor="t" rtlCol="false" tIns="0" lIns="0" bIns="0" rIns="0">
            <a:spAutoFit/>
          </a:bodyPr>
          <a:lstStyle/>
          <a:p>
            <a:pPr algn="l" marL="302259" indent="-151129" lvl="1">
              <a:lnSpc>
                <a:spcPts val="1959"/>
              </a:lnSpc>
              <a:spcBef>
                <a:spcPct val="0"/>
              </a:spcBef>
              <a:buFont typeface="Arial"/>
              <a:buChar char="•"/>
            </a:pPr>
            <a:r>
              <a:rPr lang="en-US" sz="1399" spc="6">
                <a:solidFill>
                  <a:srgbClr val="000000"/>
                </a:solidFill>
                <a:latin typeface="Fira Sans"/>
                <a:ea typeface="Fira Sans"/>
                <a:cs typeface="Fira Sans"/>
                <a:sym typeface="Fira Sans"/>
              </a:rPr>
              <a:t>Annual phishing test emails (p</a:t>
            </a:r>
            <a:r>
              <a:rPr lang="en-US" sz="1399" spc="6" u="none">
                <a:solidFill>
                  <a:srgbClr val="000000"/>
                </a:solidFill>
                <a:latin typeface="Fira Sans"/>
                <a:ea typeface="Fira Sans"/>
                <a:cs typeface="Fira Sans"/>
                <a:sym typeface="Fira Sans"/>
              </a:rPr>
              <a:t>redictable, repetitive)</a:t>
            </a:r>
          </a:p>
          <a:p>
            <a:pPr algn="l">
              <a:lnSpc>
                <a:spcPts val="1959"/>
              </a:lnSpc>
              <a:spcBef>
                <a:spcPct val="0"/>
              </a:spcBef>
            </a:pPr>
          </a:p>
        </p:txBody>
      </p:sp>
      <p:sp>
        <p:nvSpPr>
          <p:cNvPr name="TextBox 33" id="33"/>
          <p:cNvSpPr txBox="true"/>
          <p:nvPr/>
        </p:nvSpPr>
        <p:spPr>
          <a:xfrm rot="0">
            <a:off x="8164450" y="4458308"/>
            <a:ext cx="3287656" cy="488315"/>
          </a:xfrm>
          <a:prstGeom prst="rect">
            <a:avLst/>
          </a:prstGeom>
        </p:spPr>
        <p:txBody>
          <a:bodyPr anchor="t" rtlCol="false" tIns="0" lIns="0" bIns="0" rIns="0">
            <a:spAutoFit/>
          </a:bodyPr>
          <a:lstStyle/>
          <a:p>
            <a:pPr algn="l" marL="302259" indent="-151129" lvl="1">
              <a:lnSpc>
                <a:spcPts val="1959"/>
              </a:lnSpc>
              <a:spcBef>
                <a:spcPct val="0"/>
              </a:spcBef>
              <a:buFont typeface="Arial"/>
              <a:buChar char="•"/>
            </a:pPr>
            <a:r>
              <a:rPr lang="en-US" sz="1399" spc="6">
                <a:solidFill>
                  <a:srgbClr val="000000"/>
                </a:solidFill>
                <a:latin typeface="Fira Sans"/>
                <a:ea typeface="Fira Sans"/>
                <a:cs typeface="Fira Sans"/>
                <a:sym typeface="Fira Sans"/>
              </a:rPr>
              <a:t>E-lea</a:t>
            </a:r>
            <a:r>
              <a:rPr lang="en-US" sz="1399" spc="6" u="none">
                <a:solidFill>
                  <a:srgbClr val="000000"/>
                </a:solidFill>
                <a:latin typeface="Fira Sans"/>
                <a:ea typeface="Fira Sans"/>
                <a:cs typeface="Fira Sans"/>
                <a:sym typeface="Fira Sans"/>
              </a:rPr>
              <a:t>rning modules / videos (KnowBe4, SANS, Cofense, etc.)</a:t>
            </a:r>
          </a:p>
        </p:txBody>
      </p:sp>
      <p:sp>
        <p:nvSpPr>
          <p:cNvPr name="TextBox 34" id="34"/>
          <p:cNvSpPr txBox="true"/>
          <p:nvPr/>
        </p:nvSpPr>
        <p:spPr>
          <a:xfrm rot="0">
            <a:off x="8164450" y="5750777"/>
            <a:ext cx="3287656" cy="240665"/>
          </a:xfrm>
          <a:prstGeom prst="rect">
            <a:avLst/>
          </a:prstGeom>
        </p:spPr>
        <p:txBody>
          <a:bodyPr anchor="t" rtlCol="false" tIns="0" lIns="0" bIns="0" rIns="0">
            <a:spAutoFit/>
          </a:bodyPr>
          <a:lstStyle/>
          <a:p>
            <a:pPr algn="l" marL="302259" indent="-151129" lvl="1">
              <a:lnSpc>
                <a:spcPts val="1959"/>
              </a:lnSpc>
              <a:spcBef>
                <a:spcPct val="0"/>
              </a:spcBef>
              <a:buFont typeface="Arial"/>
              <a:buChar char="•"/>
            </a:pPr>
            <a:r>
              <a:rPr lang="en-US" sz="1399" spc="6">
                <a:solidFill>
                  <a:srgbClr val="000000"/>
                </a:solidFill>
                <a:latin typeface="Fira Sans"/>
                <a:ea typeface="Fira Sans"/>
                <a:cs typeface="Fira Sans"/>
                <a:sym typeface="Fira Sans"/>
              </a:rPr>
              <a:t>Standa</a:t>
            </a:r>
            <a:r>
              <a:rPr lang="en-US" sz="1399" spc="6" u="none">
                <a:solidFill>
                  <a:srgbClr val="000000"/>
                </a:solidFill>
                <a:latin typeface="Fira Sans"/>
                <a:ea typeface="Fira Sans"/>
                <a:cs typeface="Fira Sans"/>
                <a:sym typeface="Fira Sans"/>
              </a:rPr>
              <a:t>rdized quizzes after training</a:t>
            </a:r>
          </a:p>
        </p:txBody>
      </p:sp>
      <p:sp>
        <p:nvSpPr>
          <p:cNvPr name="TextBox 35" id="35"/>
          <p:cNvSpPr txBox="true"/>
          <p:nvPr/>
        </p:nvSpPr>
        <p:spPr>
          <a:xfrm rot="0">
            <a:off x="8164450" y="7043246"/>
            <a:ext cx="3287656" cy="488315"/>
          </a:xfrm>
          <a:prstGeom prst="rect">
            <a:avLst/>
          </a:prstGeom>
        </p:spPr>
        <p:txBody>
          <a:bodyPr anchor="t" rtlCol="false" tIns="0" lIns="0" bIns="0" rIns="0">
            <a:spAutoFit/>
          </a:bodyPr>
          <a:lstStyle/>
          <a:p>
            <a:pPr algn="l" marL="302259" indent="-151129" lvl="1">
              <a:lnSpc>
                <a:spcPts val="1959"/>
              </a:lnSpc>
              <a:spcBef>
                <a:spcPct val="0"/>
              </a:spcBef>
              <a:buFont typeface="Arial"/>
              <a:buChar char="•"/>
            </a:pPr>
            <a:r>
              <a:rPr lang="en-US" sz="1399" spc="6">
                <a:solidFill>
                  <a:srgbClr val="000000"/>
                </a:solidFill>
                <a:latin typeface="Fira Sans"/>
                <a:ea typeface="Fira Sans"/>
                <a:cs typeface="Fira Sans"/>
                <a:sym typeface="Fira Sans"/>
              </a:rPr>
              <a:t>One-sho</a:t>
            </a:r>
            <a:r>
              <a:rPr lang="en-US" sz="1399" spc="6" u="none">
                <a:solidFill>
                  <a:srgbClr val="000000"/>
                </a:solidFill>
                <a:latin typeface="Fira Sans"/>
                <a:ea typeface="Fira Sans"/>
                <a:cs typeface="Fira Sans"/>
                <a:sym typeface="Fira Sans"/>
              </a:rPr>
              <a:t>t workshops (no reinforcement, low retention)</a:t>
            </a:r>
          </a:p>
        </p:txBody>
      </p:sp>
      <p:sp>
        <p:nvSpPr>
          <p:cNvPr name="TextBox 36" id="36"/>
          <p:cNvSpPr txBox="true"/>
          <p:nvPr/>
        </p:nvSpPr>
        <p:spPr>
          <a:xfrm rot="0">
            <a:off x="12292438" y="5750777"/>
            <a:ext cx="3287656" cy="488315"/>
          </a:xfrm>
          <a:prstGeom prst="rect">
            <a:avLst/>
          </a:prstGeom>
        </p:spPr>
        <p:txBody>
          <a:bodyPr anchor="t" rtlCol="false" tIns="0" lIns="0" bIns="0" rIns="0">
            <a:spAutoFit/>
          </a:bodyPr>
          <a:lstStyle/>
          <a:p>
            <a:pPr algn="l">
              <a:lnSpc>
                <a:spcPts val="1959"/>
              </a:lnSpc>
              <a:spcBef>
                <a:spcPct val="0"/>
              </a:spcBef>
            </a:pPr>
            <a:r>
              <a:rPr lang="en-US" sz="1399" spc="6">
                <a:solidFill>
                  <a:srgbClr val="000000"/>
                </a:solidFill>
                <a:latin typeface="Fira Sans"/>
                <a:ea typeface="Fira Sans"/>
                <a:cs typeface="Fira Sans"/>
                <a:sym typeface="Fira Sans"/>
              </a:rPr>
              <a:t>Real-time adaptive feedback during simulated interactions</a:t>
            </a:r>
          </a:p>
        </p:txBody>
      </p:sp>
      <p:sp>
        <p:nvSpPr>
          <p:cNvPr name="TextBox 37" id="37"/>
          <p:cNvSpPr txBox="true"/>
          <p:nvPr/>
        </p:nvSpPr>
        <p:spPr>
          <a:xfrm rot="0">
            <a:off x="12292438" y="7043246"/>
            <a:ext cx="3287656" cy="488315"/>
          </a:xfrm>
          <a:prstGeom prst="rect">
            <a:avLst/>
          </a:prstGeom>
        </p:spPr>
        <p:txBody>
          <a:bodyPr anchor="t" rtlCol="false" tIns="0" lIns="0" bIns="0" rIns="0">
            <a:spAutoFit/>
          </a:bodyPr>
          <a:lstStyle/>
          <a:p>
            <a:pPr algn="l">
              <a:lnSpc>
                <a:spcPts val="1959"/>
              </a:lnSpc>
              <a:spcBef>
                <a:spcPct val="0"/>
              </a:spcBef>
            </a:pPr>
            <a:r>
              <a:rPr lang="en-US" sz="1399" spc="6">
                <a:solidFill>
                  <a:srgbClr val="000000"/>
                </a:solidFill>
                <a:latin typeface="Fira Sans"/>
                <a:ea typeface="Fira Sans"/>
                <a:cs typeface="Fira Sans"/>
                <a:sym typeface="Fira Sans"/>
              </a:rPr>
              <a:t>Progressive exercises with escalating difficulty</a:t>
            </a:r>
          </a:p>
        </p:txBody>
      </p:sp>
      <p:sp>
        <p:nvSpPr>
          <p:cNvPr name="TextBox 38" id="38"/>
          <p:cNvSpPr txBox="true"/>
          <p:nvPr/>
        </p:nvSpPr>
        <p:spPr>
          <a:xfrm rot="0">
            <a:off x="8164450" y="2223563"/>
            <a:ext cx="4027966" cy="853576"/>
          </a:xfrm>
          <a:prstGeom prst="rect">
            <a:avLst/>
          </a:prstGeom>
        </p:spPr>
        <p:txBody>
          <a:bodyPr anchor="t" rtlCol="false" tIns="0" lIns="0" bIns="0" rIns="0">
            <a:spAutoFit/>
          </a:bodyPr>
          <a:lstStyle/>
          <a:p>
            <a:pPr algn="l">
              <a:lnSpc>
                <a:spcPts val="2273"/>
              </a:lnSpc>
            </a:pPr>
            <a:r>
              <a:rPr lang="en-US" sz="1894" b="true">
                <a:solidFill>
                  <a:srgbClr val="FFFFFF"/>
                </a:solidFill>
                <a:latin typeface="Fira Sans Medium"/>
                <a:ea typeface="Fira Sans Medium"/>
                <a:cs typeface="Fira Sans Medium"/>
                <a:sym typeface="Fira Sans Medium"/>
              </a:rPr>
              <a:t>Traditional Awareness Training</a:t>
            </a:r>
          </a:p>
          <a:p>
            <a:pPr algn="l">
              <a:lnSpc>
                <a:spcPts val="2273"/>
              </a:lnSpc>
            </a:pPr>
          </a:p>
          <a:p>
            <a:pPr algn="l">
              <a:lnSpc>
                <a:spcPts val="2273"/>
              </a:lnSpc>
            </a:pPr>
          </a:p>
        </p:txBody>
      </p:sp>
      <p:sp>
        <p:nvSpPr>
          <p:cNvPr name="TextBox 39" id="39"/>
          <p:cNvSpPr txBox="true"/>
          <p:nvPr/>
        </p:nvSpPr>
        <p:spPr>
          <a:xfrm rot="0">
            <a:off x="8164450" y="8310645"/>
            <a:ext cx="3287656" cy="488315"/>
          </a:xfrm>
          <a:prstGeom prst="rect">
            <a:avLst/>
          </a:prstGeom>
        </p:spPr>
        <p:txBody>
          <a:bodyPr anchor="t" rtlCol="false" tIns="0" lIns="0" bIns="0" rIns="0">
            <a:spAutoFit/>
          </a:bodyPr>
          <a:lstStyle/>
          <a:p>
            <a:pPr algn="l" marL="302259" indent="-151129" lvl="1">
              <a:lnSpc>
                <a:spcPts val="1959"/>
              </a:lnSpc>
              <a:spcBef>
                <a:spcPct val="0"/>
              </a:spcBef>
              <a:buFont typeface="Arial"/>
              <a:buChar char="•"/>
            </a:pPr>
            <a:r>
              <a:rPr lang="en-US" sz="1399" spc="6">
                <a:solidFill>
                  <a:srgbClr val="000000"/>
                </a:solidFill>
                <a:latin typeface="Fira Sans"/>
                <a:ea typeface="Fira Sans"/>
                <a:cs typeface="Fira Sans"/>
                <a:sym typeface="Fira Sans"/>
              </a:rPr>
              <a:t>Gene</a:t>
            </a:r>
            <a:r>
              <a:rPr lang="en-US" sz="1399" spc="6" u="none">
                <a:solidFill>
                  <a:srgbClr val="000000"/>
                </a:solidFill>
                <a:latin typeface="Fira Sans"/>
                <a:ea typeface="Fira Sans"/>
                <a:cs typeface="Fira Sans"/>
                <a:sym typeface="Fira Sans"/>
              </a:rPr>
              <a:t>ric, static training content</a:t>
            </a:r>
          </a:p>
          <a:p>
            <a:pPr algn="l">
              <a:lnSpc>
                <a:spcPts val="1959"/>
              </a:lnSpc>
              <a:spcBef>
                <a:spcPct val="0"/>
              </a:spcBef>
            </a:pPr>
          </a:p>
        </p:txBody>
      </p:sp>
      <p:sp>
        <p:nvSpPr>
          <p:cNvPr name="TextBox 40" id="40"/>
          <p:cNvSpPr txBox="true"/>
          <p:nvPr/>
        </p:nvSpPr>
        <p:spPr>
          <a:xfrm rot="0">
            <a:off x="12292438" y="8310645"/>
            <a:ext cx="3287656" cy="735965"/>
          </a:xfrm>
          <a:prstGeom prst="rect">
            <a:avLst/>
          </a:prstGeom>
        </p:spPr>
        <p:txBody>
          <a:bodyPr anchor="t" rtlCol="false" tIns="0" lIns="0" bIns="0" rIns="0">
            <a:spAutoFit/>
          </a:bodyPr>
          <a:lstStyle/>
          <a:p>
            <a:pPr algn="l">
              <a:lnSpc>
                <a:spcPts val="1959"/>
              </a:lnSpc>
            </a:pPr>
            <a:r>
              <a:rPr lang="en-US" sz="1399" spc="6">
                <a:solidFill>
                  <a:srgbClr val="000000"/>
                </a:solidFill>
                <a:latin typeface="Fira Sans"/>
                <a:ea typeface="Fira Sans"/>
                <a:cs typeface="Fira Sans"/>
                <a:sym typeface="Fira Sans"/>
              </a:rPr>
              <a:t>Personalized scenarios tied to roles &amp; organizational context</a:t>
            </a:r>
          </a:p>
          <a:p>
            <a:pPr algn="l">
              <a:lnSpc>
                <a:spcPts val="1959"/>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95301" y="5143500"/>
            <a:ext cx="7236150" cy="1435030"/>
            <a:chOff x="0" y="0"/>
            <a:chExt cx="1905817" cy="377950"/>
          </a:xfrm>
        </p:grpSpPr>
        <p:sp>
          <p:nvSpPr>
            <p:cNvPr name="Freeform 4" id="4"/>
            <p:cNvSpPr/>
            <p:nvPr/>
          </p:nvSpPr>
          <p:spPr>
            <a:xfrm flipH="false" flipV="false" rot="0">
              <a:off x="0" y="0"/>
              <a:ext cx="1905817" cy="377950"/>
            </a:xfrm>
            <a:custGeom>
              <a:avLst/>
              <a:gdLst/>
              <a:ahLst/>
              <a:cxnLst/>
              <a:rect r="r" b="b" t="t" l="l"/>
              <a:pathLst>
                <a:path h="377950" w="1905817">
                  <a:moveTo>
                    <a:pt x="53495" y="0"/>
                  </a:moveTo>
                  <a:lnTo>
                    <a:pt x="1852322" y="0"/>
                  </a:lnTo>
                  <a:cubicBezTo>
                    <a:pt x="1881867" y="0"/>
                    <a:pt x="1905817" y="23950"/>
                    <a:pt x="1905817" y="53495"/>
                  </a:cubicBezTo>
                  <a:lnTo>
                    <a:pt x="1905817" y="324456"/>
                  </a:lnTo>
                  <a:cubicBezTo>
                    <a:pt x="1905817" y="338643"/>
                    <a:pt x="1900181" y="352250"/>
                    <a:pt x="1890149" y="362282"/>
                  </a:cubicBezTo>
                  <a:cubicBezTo>
                    <a:pt x="1880117" y="372314"/>
                    <a:pt x="1866510" y="377950"/>
                    <a:pt x="1852322" y="377950"/>
                  </a:cubicBezTo>
                  <a:lnTo>
                    <a:pt x="53495" y="377950"/>
                  </a:lnTo>
                  <a:cubicBezTo>
                    <a:pt x="23950" y="377950"/>
                    <a:pt x="0" y="354000"/>
                    <a:pt x="0" y="324456"/>
                  </a:cubicBezTo>
                  <a:lnTo>
                    <a:pt x="0" y="53495"/>
                  </a:lnTo>
                  <a:cubicBezTo>
                    <a:pt x="0" y="39307"/>
                    <a:pt x="5636" y="25700"/>
                    <a:pt x="15668" y="15668"/>
                  </a:cubicBezTo>
                  <a:cubicBezTo>
                    <a:pt x="25700" y="5636"/>
                    <a:pt x="39307" y="0"/>
                    <a:pt x="53495" y="0"/>
                  </a:cubicBezTo>
                  <a:close/>
                </a:path>
              </a:pathLst>
            </a:custGeom>
            <a:solidFill>
              <a:srgbClr val="000000">
                <a:alpha val="0"/>
              </a:srgbClr>
            </a:solidFill>
            <a:ln w="38100" cap="rnd">
              <a:solidFill>
                <a:srgbClr val="2C4372"/>
              </a:solidFill>
              <a:prstDash val="solid"/>
              <a:round/>
            </a:ln>
          </p:spPr>
        </p:sp>
        <p:sp>
          <p:nvSpPr>
            <p:cNvPr name="TextBox 5" id="5"/>
            <p:cNvSpPr txBox="true"/>
            <p:nvPr/>
          </p:nvSpPr>
          <p:spPr>
            <a:xfrm>
              <a:off x="0" y="-47625"/>
              <a:ext cx="1905817" cy="425575"/>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1795301" y="6810375"/>
            <a:ext cx="7236150" cy="1435030"/>
            <a:chOff x="0" y="0"/>
            <a:chExt cx="1905817" cy="377950"/>
          </a:xfrm>
        </p:grpSpPr>
        <p:sp>
          <p:nvSpPr>
            <p:cNvPr name="Freeform 7" id="7"/>
            <p:cNvSpPr/>
            <p:nvPr/>
          </p:nvSpPr>
          <p:spPr>
            <a:xfrm flipH="false" flipV="false" rot="0">
              <a:off x="0" y="0"/>
              <a:ext cx="1905817" cy="377950"/>
            </a:xfrm>
            <a:custGeom>
              <a:avLst/>
              <a:gdLst/>
              <a:ahLst/>
              <a:cxnLst/>
              <a:rect r="r" b="b" t="t" l="l"/>
              <a:pathLst>
                <a:path h="377950" w="1905817">
                  <a:moveTo>
                    <a:pt x="53495" y="0"/>
                  </a:moveTo>
                  <a:lnTo>
                    <a:pt x="1852322" y="0"/>
                  </a:lnTo>
                  <a:cubicBezTo>
                    <a:pt x="1881867" y="0"/>
                    <a:pt x="1905817" y="23950"/>
                    <a:pt x="1905817" y="53495"/>
                  </a:cubicBezTo>
                  <a:lnTo>
                    <a:pt x="1905817" y="324456"/>
                  </a:lnTo>
                  <a:cubicBezTo>
                    <a:pt x="1905817" y="338643"/>
                    <a:pt x="1900181" y="352250"/>
                    <a:pt x="1890149" y="362282"/>
                  </a:cubicBezTo>
                  <a:cubicBezTo>
                    <a:pt x="1880117" y="372314"/>
                    <a:pt x="1866510" y="377950"/>
                    <a:pt x="1852322" y="377950"/>
                  </a:cubicBezTo>
                  <a:lnTo>
                    <a:pt x="53495" y="377950"/>
                  </a:lnTo>
                  <a:cubicBezTo>
                    <a:pt x="23950" y="377950"/>
                    <a:pt x="0" y="354000"/>
                    <a:pt x="0" y="324456"/>
                  </a:cubicBezTo>
                  <a:lnTo>
                    <a:pt x="0" y="53495"/>
                  </a:lnTo>
                  <a:cubicBezTo>
                    <a:pt x="0" y="39307"/>
                    <a:pt x="5636" y="25700"/>
                    <a:pt x="15668" y="15668"/>
                  </a:cubicBezTo>
                  <a:cubicBezTo>
                    <a:pt x="25700" y="5636"/>
                    <a:pt x="39307" y="0"/>
                    <a:pt x="53495" y="0"/>
                  </a:cubicBezTo>
                  <a:close/>
                </a:path>
              </a:pathLst>
            </a:custGeom>
            <a:solidFill>
              <a:srgbClr val="000000">
                <a:alpha val="0"/>
              </a:srgbClr>
            </a:solidFill>
            <a:ln w="38100" cap="rnd">
              <a:solidFill>
                <a:srgbClr val="2C4372"/>
              </a:solidFill>
              <a:prstDash val="solid"/>
              <a:round/>
            </a:ln>
          </p:spPr>
        </p:sp>
        <p:sp>
          <p:nvSpPr>
            <p:cNvPr name="TextBox 8" id="8"/>
            <p:cNvSpPr txBox="true"/>
            <p:nvPr/>
          </p:nvSpPr>
          <p:spPr>
            <a:xfrm>
              <a:off x="0" y="-47625"/>
              <a:ext cx="1905817" cy="425575"/>
            </a:xfrm>
            <a:prstGeom prst="rect">
              <a:avLst/>
            </a:prstGeom>
          </p:spPr>
          <p:txBody>
            <a:bodyPr anchor="ctr" rtlCol="false" tIns="50800" lIns="50800" bIns="50800" rIns="50800"/>
            <a:lstStyle/>
            <a:p>
              <a:pPr algn="ctr">
                <a:lnSpc>
                  <a:spcPts val="2800"/>
                </a:lnSpc>
              </a:pPr>
            </a:p>
          </p:txBody>
        </p:sp>
      </p:grpSp>
      <p:grpSp>
        <p:nvGrpSpPr>
          <p:cNvPr name="Group 9" id="9"/>
          <p:cNvGrpSpPr/>
          <p:nvPr/>
        </p:nvGrpSpPr>
        <p:grpSpPr>
          <a:xfrm rot="0">
            <a:off x="9256549" y="5143500"/>
            <a:ext cx="7236150" cy="1435030"/>
            <a:chOff x="0" y="0"/>
            <a:chExt cx="1905817" cy="377950"/>
          </a:xfrm>
        </p:grpSpPr>
        <p:sp>
          <p:nvSpPr>
            <p:cNvPr name="Freeform 10" id="10"/>
            <p:cNvSpPr/>
            <p:nvPr/>
          </p:nvSpPr>
          <p:spPr>
            <a:xfrm flipH="false" flipV="false" rot="0">
              <a:off x="0" y="0"/>
              <a:ext cx="1905817" cy="377950"/>
            </a:xfrm>
            <a:custGeom>
              <a:avLst/>
              <a:gdLst/>
              <a:ahLst/>
              <a:cxnLst/>
              <a:rect r="r" b="b" t="t" l="l"/>
              <a:pathLst>
                <a:path h="377950" w="1905817">
                  <a:moveTo>
                    <a:pt x="53495" y="0"/>
                  </a:moveTo>
                  <a:lnTo>
                    <a:pt x="1852322" y="0"/>
                  </a:lnTo>
                  <a:cubicBezTo>
                    <a:pt x="1881867" y="0"/>
                    <a:pt x="1905817" y="23950"/>
                    <a:pt x="1905817" y="53495"/>
                  </a:cubicBezTo>
                  <a:lnTo>
                    <a:pt x="1905817" y="324456"/>
                  </a:lnTo>
                  <a:cubicBezTo>
                    <a:pt x="1905817" y="338643"/>
                    <a:pt x="1900181" y="352250"/>
                    <a:pt x="1890149" y="362282"/>
                  </a:cubicBezTo>
                  <a:cubicBezTo>
                    <a:pt x="1880117" y="372314"/>
                    <a:pt x="1866510" y="377950"/>
                    <a:pt x="1852322" y="377950"/>
                  </a:cubicBezTo>
                  <a:lnTo>
                    <a:pt x="53495" y="377950"/>
                  </a:lnTo>
                  <a:cubicBezTo>
                    <a:pt x="23950" y="377950"/>
                    <a:pt x="0" y="354000"/>
                    <a:pt x="0" y="324456"/>
                  </a:cubicBezTo>
                  <a:lnTo>
                    <a:pt x="0" y="53495"/>
                  </a:lnTo>
                  <a:cubicBezTo>
                    <a:pt x="0" y="39307"/>
                    <a:pt x="5636" y="25700"/>
                    <a:pt x="15668" y="15668"/>
                  </a:cubicBezTo>
                  <a:cubicBezTo>
                    <a:pt x="25700" y="5636"/>
                    <a:pt x="39307" y="0"/>
                    <a:pt x="53495" y="0"/>
                  </a:cubicBezTo>
                  <a:close/>
                </a:path>
              </a:pathLst>
            </a:custGeom>
            <a:solidFill>
              <a:srgbClr val="000000">
                <a:alpha val="0"/>
              </a:srgbClr>
            </a:solidFill>
            <a:ln w="38100" cap="rnd">
              <a:solidFill>
                <a:srgbClr val="2C4372"/>
              </a:solidFill>
              <a:prstDash val="solid"/>
              <a:round/>
            </a:ln>
          </p:spPr>
        </p:sp>
        <p:sp>
          <p:nvSpPr>
            <p:cNvPr name="TextBox 11" id="11"/>
            <p:cNvSpPr txBox="true"/>
            <p:nvPr/>
          </p:nvSpPr>
          <p:spPr>
            <a:xfrm>
              <a:off x="0" y="-47625"/>
              <a:ext cx="1905817" cy="425575"/>
            </a:xfrm>
            <a:prstGeom prst="rect">
              <a:avLst/>
            </a:prstGeom>
          </p:spPr>
          <p:txBody>
            <a:bodyPr anchor="ctr" rtlCol="false" tIns="50800" lIns="50800" bIns="50800" rIns="50800"/>
            <a:lstStyle/>
            <a:p>
              <a:pPr algn="ctr">
                <a:lnSpc>
                  <a:spcPts val="2800"/>
                </a:lnSpc>
              </a:pPr>
            </a:p>
          </p:txBody>
        </p:sp>
      </p:grpSp>
      <p:grpSp>
        <p:nvGrpSpPr>
          <p:cNvPr name="Group 12" id="12"/>
          <p:cNvGrpSpPr/>
          <p:nvPr/>
        </p:nvGrpSpPr>
        <p:grpSpPr>
          <a:xfrm rot="0">
            <a:off x="9256549" y="6810375"/>
            <a:ext cx="7236150" cy="1435030"/>
            <a:chOff x="0" y="0"/>
            <a:chExt cx="1905817" cy="377950"/>
          </a:xfrm>
        </p:grpSpPr>
        <p:sp>
          <p:nvSpPr>
            <p:cNvPr name="Freeform 13" id="13"/>
            <p:cNvSpPr/>
            <p:nvPr/>
          </p:nvSpPr>
          <p:spPr>
            <a:xfrm flipH="false" flipV="false" rot="0">
              <a:off x="0" y="0"/>
              <a:ext cx="1905817" cy="377950"/>
            </a:xfrm>
            <a:custGeom>
              <a:avLst/>
              <a:gdLst/>
              <a:ahLst/>
              <a:cxnLst/>
              <a:rect r="r" b="b" t="t" l="l"/>
              <a:pathLst>
                <a:path h="377950" w="1905817">
                  <a:moveTo>
                    <a:pt x="53495" y="0"/>
                  </a:moveTo>
                  <a:lnTo>
                    <a:pt x="1852322" y="0"/>
                  </a:lnTo>
                  <a:cubicBezTo>
                    <a:pt x="1881867" y="0"/>
                    <a:pt x="1905817" y="23950"/>
                    <a:pt x="1905817" y="53495"/>
                  </a:cubicBezTo>
                  <a:lnTo>
                    <a:pt x="1905817" y="324456"/>
                  </a:lnTo>
                  <a:cubicBezTo>
                    <a:pt x="1905817" y="338643"/>
                    <a:pt x="1900181" y="352250"/>
                    <a:pt x="1890149" y="362282"/>
                  </a:cubicBezTo>
                  <a:cubicBezTo>
                    <a:pt x="1880117" y="372314"/>
                    <a:pt x="1866510" y="377950"/>
                    <a:pt x="1852322" y="377950"/>
                  </a:cubicBezTo>
                  <a:lnTo>
                    <a:pt x="53495" y="377950"/>
                  </a:lnTo>
                  <a:cubicBezTo>
                    <a:pt x="23950" y="377950"/>
                    <a:pt x="0" y="354000"/>
                    <a:pt x="0" y="324456"/>
                  </a:cubicBezTo>
                  <a:lnTo>
                    <a:pt x="0" y="53495"/>
                  </a:lnTo>
                  <a:cubicBezTo>
                    <a:pt x="0" y="39307"/>
                    <a:pt x="5636" y="25700"/>
                    <a:pt x="15668" y="15668"/>
                  </a:cubicBezTo>
                  <a:cubicBezTo>
                    <a:pt x="25700" y="5636"/>
                    <a:pt x="39307" y="0"/>
                    <a:pt x="53495" y="0"/>
                  </a:cubicBezTo>
                  <a:close/>
                </a:path>
              </a:pathLst>
            </a:custGeom>
            <a:solidFill>
              <a:srgbClr val="000000">
                <a:alpha val="0"/>
              </a:srgbClr>
            </a:solidFill>
            <a:ln w="38100" cap="rnd">
              <a:solidFill>
                <a:srgbClr val="2C4372"/>
              </a:solidFill>
              <a:prstDash val="solid"/>
              <a:round/>
            </a:ln>
          </p:spPr>
        </p:sp>
        <p:sp>
          <p:nvSpPr>
            <p:cNvPr name="TextBox 14" id="14"/>
            <p:cNvSpPr txBox="true"/>
            <p:nvPr/>
          </p:nvSpPr>
          <p:spPr>
            <a:xfrm>
              <a:off x="0" y="-47625"/>
              <a:ext cx="1905817" cy="425575"/>
            </a:xfrm>
            <a:prstGeom prst="rect">
              <a:avLst/>
            </a:prstGeom>
          </p:spPr>
          <p:txBody>
            <a:bodyPr anchor="ctr" rtlCol="false" tIns="50800" lIns="50800" bIns="50800" rIns="50800"/>
            <a:lstStyle/>
            <a:p>
              <a:pPr algn="ctr">
                <a:lnSpc>
                  <a:spcPts val="2800"/>
                </a:lnSpc>
              </a:pPr>
            </a:p>
          </p:txBody>
        </p:sp>
      </p:grpSp>
      <p:sp>
        <p:nvSpPr>
          <p:cNvPr name="Freeform 15" id="15"/>
          <p:cNvSpPr/>
          <p:nvPr/>
        </p:nvSpPr>
        <p:spPr>
          <a:xfrm flipH="false" flipV="false" rot="-1774138">
            <a:off x="15166636" y="-2029433"/>
            <a:ext cx="6242729" cy="6211515"/>
          </a:xfrm>
          <a:custGeom>
            <a:avLst/>
            <a:gdLst/>
            <a:ahLst/>
            <a:cxnLst/>
            <a:rect r="r" b="b" t="t" l="l"/>
            <a:pathLst>
              <a:path h="6211515" w="6242729">
                <a:moveTo>
                  <a:pt x="0" y="0"/>
                </a:moveTo>
                <a:lnTo>
                  <a:pt x="6242728" y="0"/>
                </a:lnTo>
                <a:lnTo>
                  <a:pt x="6242728" y="6211516"/>
                </a:lnTo>
                <a:lnTo>
                  <a:pt x="0" y="62115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16" id="16"/>
          <p:cNvSpPr/>
          <p:nvPr/>
        </p:nvSpPr>
        <p:spPr>
          <a:xfrm flipH="false" flipV="false" rot="0">
            <a:off x="-388554" y="7315932"/>
            <a:ext cx="872358" cy="872358"/>
          </a:xfrm>
          <a:custGeom>
            <a:avLst/>
            <a:gdLst/>
            <a:ahLst/>
            <a:cxnLst/>
            <a:rect r="r" b="b" t="t" l="l"/>
            <a:pathLst>
              <a:path h="872358" w="872358">
                <a:moveTo>
                  <a:pt x="0" y="0"/>
                </a:moveTo>
                <a:lnTo>
                  <a:pt x="872358" y="0"/>
                </a:lnTo>
                <a:lnTo>
                  <a:pt x="872358" y="872358"/>
                </a:lnTo>
                <a:lnTo>
                  <a:pt x="0" y="8723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819663" y="-1412972"/>
            <a:ext cx="2606933" cy="2825944"/>
          </a:xfrm>
          <a:custGeom>
            <a:avLst/>
            <a:gdLst/>
            <a:ahLst/>
            <a:cxnLst/>
            <a:rect r="r" b="b" t="t" l="l"/>
            <a:pathLst>
              <a:path h="2825944" w="2606933">
                <a:moveTo>
                  <a:pt x="0" y="0"/>
                </a:moveTo>
                <a:lnTo>
                  <a:pt x="2606933" y="0"/>
                </a:lnTo>
                <a:lnTo>
                  <a:pt x="2606933" y="2825944"/>
                </a:lnTo>
                <a:lnTo>
                  <a:pt x="0" y="28259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16585502" y="8803766"/>
            <a:ext cx="3404997" cy="4114800"/>
          </a:xfrm>
          <a:custGeom>
            <a:avLst/>
            <a:gdLst/>
            <a:ahLst/>
            <a:cxnLst/>
            <a:rect r="r" b="b" t="t" l="l"/>
            <a:pathLst>
              <a:path h="4114800" w="3404997">
                <a:moveTo>
                  <a:pt x="0" y="0"/>
                </a:moveTo>
                <a:lnTo>
                  <a:pt x="3404996" y="0"/>
                </a:lnTo>
                <a:lnTo>
                  <a:pt x="3404996"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TextBox 19" id="19"/>
          <p:cNvSpPr txBox="true"/>
          <p:nvPr/>
        </p:nvSpPr>
        <p:spPr>
          <a:xfrm rot="0">
            <a:off x="1795301" y="1938511"/>
            <a:ext cx="13769461" cy="1060451"/>
          </a:xfrm>
          <a:prstGeom prst="rect">
            <a:avLst/>
          </a:prstGeom>
        </p:spPr>
        <p:txBody>
          <a:bodyPr anchor="t" rtlCol="false" tIns="0" lIns="0" bIns="0" rIns="0">
            <a:spAutoFit/>
          </a:bodyPr>
          <a:lstStyle/>
          <a:p>
            <a:pPr algn="l">
              <a:lnSpc>
                <a:spcPts val="8000"/>
              </a:lnSpc>
            </a:pPr>
            <a:r>
              <a:rPr lang="en-US" sz="8000" b="true">
                <a:solidFill>
                  <a:srgbClr val="2C4372"/>
                </a:solidFill>
                <a:latin typeface="Canva Sans Bold"/>
                <a:ea typeface="Canva Sans Bold"/>
                <a:cs typeface="Canva Sans Bold"/>
                <a:sym typeface="Canva Sans Bold"/>
              </a:rPr>
              <a:t>Research Objectives</a:t>
            </a:r>
          </a:p>
        </p:txBody>
      </p:sp>
      <p:sp>
        <p:nvSpPr>
          <p:cNvPr name="TextBox 20" id="20"/>
          <p:cNvSpPr txBox="true"/>
          <p:nvPr/>
        </p:nvSpPr>
        <p:spPr>
          <a:xfrm rot="0">
            <a:off x="1787270" y="3036181"/>
            <a:ext cx="12015957" cy="1984375"/>
          </a:xfrm>
          <a:prstGeom prst="rect">
            <a:avLst/>
          </a:prstGeom>
        </p:spPr>
        <p:txBody>
          <a:bodyPr anchor="t" rtlCol="false" tIns="0" lIns="0" bIns="0" rIns="0">
            <a:spAutoFit/>
          </a:bodyPr>
          <a:lstStyle/>
          <a:p>
            <a:pPr algn="l">
              <a:lnSpc>
                <a:spcPts val="3200"/>
              </a:lnSpc>
            </a:pPr>
            <a:r>
              <a:rPr lang="en-US" sz="2000">
                <a:solidFill>
                  <a:srgbClr val="2C4372"/>
                </a:solidFill>
                <a:latin typeface="Canva Sans"/>
                <a:ea typeface="Canva Sans"/>
                <a:cs typeface="Canva Sans"/>
                <a:sym typeface="Canva Sans"/>
              </a:rPr>
              <a:t>The objectives of this research are defined in alignment with the overall goal of simulating realistic Green Team behaviors in a cyber-range context. These objectives ensure that the framework not only delivers technically functional agents but also contributes to the pedagogical value of training against social engineering attacks. Specifically, the study aims to:</a:t>
            </a:r>
          </a:p>
          <a:p>
            <a:pPr algn="l">
              <a:lnSpc>
                <a:spcPts val="3200"/>
              </a:lnSpc>
            </a:pPr>
          </a:p>
        </p:txBody>
      </p:sp>
      <p:sp>
        <p:nvSpPr>
          <p:cNvPr name="TextBox 21" id="21"/>
          <p:cNvSpPr txBox="true"/>
          <p:nvPr/>
        </p:nvSpPr>
        <p:spPr>
          <a:xfrm rot="0">
            <a:off x="1795301" y="5307448"/>
            <a:ext cx="7236150" cy="1331151"/>
          </a:xfrm>
          <a:prstGeom prst="rect">
            <a:avLst/>
          </a:prstGeom>
        </p:spPr>
        <p:txBody>
          <a:bodyPr anchor="t" rtlCol="false" tIns="0" lIns="0" bIns="0" rIns="0">
            <a:spAutoFit/>
          </a:bodyPr>
          <a:lstStyle/>
          <a:p>
            <a:pPr algn="l" marL="358272" indent="-179136" lvl="1">
              <a:lnSpc>
                <a:spcPts val="2655"/>
              </a:lnSpc>
              <a:buFont typeface="Arial"/>
              <a:buChar char="•"/>
            </a:pPr>
            <a:r>
              <a:rPr lang="en-US" b="true" sz="1659">
                <a:solidFill>
                  <a:srgbClr val="2C4372"/>
                </a:solidFill>
                <a:latin typeface="Canva Sans Bold"/>
                <a:ea typeface="Canva Sans Bold"/>
                <a:cs typeface="Canva Sans Bold"/>
                <a:sym typeface="Canva Sans Bold"/>
              </a:rPr>
              <a:t>Design an automated framework for Green Team emulation</a:t>
            </a:r>
          </a:p>
          <a:p>
            <a:pPr algn="l" marL="716544" indent="-238848" lvl="2">
              <a:lnSpc>
                <a:spcPts val="2655"/>
              </a:lnSpc>
              <a:buFont typeface="Arial"/>
              <a:buChar char="⚬"/>
            </a:pPr>
            <a:r>
              <a:rPr lang="en-US" b="true" sz="1659">
                <a:solidFill>
                  <a:srgbClr val="2C4372"/>
                </a:solidFill>
                <a:latin typeface="Canva Sans Bold"/>
                <a:ea typeface="Canva Sans Bold"/>
                <a:cs typeface="Canva Sans Bold"/>
                <a:sym typeface="Canva Sans Bold"/>
              </a:rPr>
              <a:t>Build agents that simulate human-like traits and decision-making within a cyber range, using LLMs as the core engine.</a:t>
            </a:r>
          </a:p>
          <a:p>
            <a:pPr algn="l">
              <a:lnSpc>
                <a:spcPts val="2655"/>
              </a:lnSpc>
            </a:pPr>
          </a:p>
        </p:txBody>
      </p:sp>
      <p:sp>
        <p:nvSpPr>
          <p:cNvPr name="TextBox 22" id="22"/>
          <p:cNvSpPr txBox="true"/>
          <p:nvPr/>
        </p:nvSpPr>
        <p:spPr>
          <a:xfrm rot="0">
            <a:off x="1787270" y="6914255"/>
            <a:ext cx="7236150" cy="1331151"/>
          </a:xfrm>
          <a:prstGeom prst="rect">
            <a:avLst/>
          </a:prstGeom>
        </p:spPr>
        <p:txBody>
          <a:bodyPr anchor="t" rtlCol="false" tIns="0" lIns="0" bIns="0" rIns="0">
            <a:spAutoFit/>
          </a:bodyPr>
          <a:lstStyle/>
          <a:p>
            <a:pPr algn="l" marL="358272" indent="-179136" lvl="1">
              <a:lnSpc>
                <a:spcPts val="2655"/>
              </a:lnSpc>
              <a:buFont typeface="Arial"/>
              <a:buChar char="•"/>
            </a:pPr>
            <a:r>
              <a:rPr lang="en-US" b="true" sz="1659">
                <a:solidFill>
                  <a:srgbClr val="2C4372"/>
                </a:solidFill>
                <a:latin typeface="Canva Sans Bold"/>
                <a:ea typeface="Canva Sans Bold"/>
                <a:cs typeface="Canva Sans Bold"/>
                <a:sym typeface="Canva Sans Bold"/>
              </a:rPr>
              <a:t>Integrate social engineering rules into agent decision-making</a:t>
            </a:r>
          </a:p>
          <a:p>
            <a:pPr algn="l" marL="716544" indent="-238848" lvl="2">
              <a:lnSpc>
                <a:spcPts val="2655"/>
              </a:lnSpc>
              <a:buFont typeface="Arial"/>
              <a:buChar char="⚬"/>
            </a:pPr>
            <a:r>
              <a:rPr lang="en-US" b="true" sz="1659">
                <a:solidFill>
                  <a:srgbClr val="2C4372"/>
                </a:solidFill>
                <a:latin typeface="Canva Sans Bold"/>
                <a:ea typeface="Canva Sans Bold"/>
                <a:cs typeface="Canva Sans Bold"/>
                <a:sym typeface="Canva Sans Bold"/>
              </a:rPr>
              <a:t>Encode psychological factors (rapport, reciprocity, stress, persuasion) in a way interpretable by LLMs.</a:t>
            </a:r>
          </a:p>
          <a:p>
            <a:pPr algn="l">
              <a:lnSpc>
                <a:spcPts val="2655"/>
              </a:lnSpc>
            </a:pPr>
          </a:p>
        </p:txBody>
      </p:sp>
      <p:sp>
        <p:nvSpPr>
          <p:cNvPr name="TextBox 23" id="23"/>
          <p:cNvSpPr txBox="true"/>
          <p:nvPr/>
        </p:nvSpPr>
        <p:spPr>
          <a:xfrm rot="0">
            <a:off x="9385983" y="5250624"/>
            <a:ext cx="7236150" cy="1331151"/>
          </a:xfrm>
          <a:prstGeom prst="rect">
            <a:avLst/>
          </a:prstGeom>
        </p:spPr>
        <p:txBody>
          <a:bodyPr anchor="t" rtlCol="false" tIns="0" lIns="0" bIns="0" rIns="0">
            <a:spAutoFit/>
          </a:bodyPr>
          <a:lstStyle/>
          <a:p>
            <a:pPr algn="l" marL="358272" indent="-179136" lvl="1">
              <a:lnSpc>
                <a:spcPts val="2655"/>
              </a:lnSpc>
              <a:buFont typeface="Arial"/>
              <a:buChar char="•"/>
            </a:pPr>
            <a:r>
              <a:rPr lang="en-US" b="true" sz="1659">
                <a:solidFill>
                  <a:srgbClr val="2C4372"/>
                </a:solidFill>
                <a:latin typeface="Canva Sans Bold"/>
                <a:ea typeface="Canva Sans Bold"/>
                <a:cs typeface="Canva Sans Bold"/>
                <a:sym typeface="Canva Sans Bold"/>
              </a:rPr>
              <a:t>Ensure security and containment of the simulation</a:t>
            </a:r>
          </a:p>
          <a:p>
            <a:pPr algn="l" marL="716544" indent="-238848" lvl="2">
              <a:lnSpc>
                <a:spcPts val="2655"/>
              </a:lnSpc>
              <a:buFont typeface="Arial"/>
              <a:buChar char="⚬"/>
            </a:pPr>
            <a:r>
              <a:rPr lang="en-US" b="true" sz="1659">
                <a:solidFill>
                  <a:srgbClr val="2C4372"/>
                </a:solidFill>
                <a:latin typeface="Canva Sans Bold"/>
                <a:ea typeface="Canva Sans Bold"/>
                <a:cs typeface="Canva Sans Bold"/>
                <a:sym typeface="Canva Sans Bold"/>
              </a:rPr>
              <a:t>Prevent uncontrolled prompt injection, or undesired model behavior while maintaining training realism.</a:t>
            </a:r>
          </a:p>
          <a:p>
            <a:pPr algn="l">
              <a:lnSpc>
                <a:spcPts val="2655"/>
              </a:lnSpc>
            </a:pPr>
          </a:p>
        </p:txBody>
      </p:sp>
      <p:sp>
        <p:nvSpPr>
          <p:cNvPr name="TextBox 24" id="24"/>
          <p:cNvSpPr txBox="true"/>
          <p:nvPr/>
        </p:nvSpPr>
        <p:spPr>
          <a:xfrm rot="0">
            <a:off x="9371932" y="6838950"/>
            <a:ext cx="7005385" cy="1607741"/>
          </a:xfrm>
          <a:prstGeom prst="rect">
            <a:avLst/>
          </a:prstGeom>
        </p:spPr>
        <p:txBody>
          <a:bodyPr anchor="t" rtlCol="false" tIns="0" lIns="0" bIns="0" rIns="0">
            <a:spAutoFit/>
          </a:bodyPr>
          <a:lstStyle/>
          <a:p>
            <a:pPr algn="l" marL="346846" indent="-173423" lvl="1">
              <a:lnSpc>
                <a:spcPts val="2570"/>
              </a:lnSpc>
              <a:buFont typeface="Arial"/>
              <a:buChar char="•"/>
            </a:pPr>
            <a:r>
              <a:rPr lang="en-US" b="true" sz="1606">
                <a:solidFill>
                  <a:srgbClr val="2C4372"/>
                </a:solidFill>
                <a:latin typeface="Canva Sans Bold"/>
                <a:ea typeface="Canva Sans Bold"/>
                <a:cs typeface="Canva Sans Bold"/>
                <a:sym typeface="Canva Sans Bold"/>
              </a:rPr>
              <a:t>Develop a modular training environment</a:t>
            </a:r>
          </a:p>
          <a:p>
            <a:pPr algn="l" marL="693693" indent="-231231" lvl="2">
              <a:lnSpc>
                <a:spcPts val="2570"/>
              </a:lnSpc>
              <a:buFont typeface="Arial"/>
              <a:buChar char="⚬"/>
            </a:pPr>
            <a:r>
              <a:rPr lang="en-US" b="true" sz="1606">
                <a:solidFill>
                  <a:srgbClr val="2C4372"/>
                </a:solidFill>
                <a:latin typeface="Canva Sans Bold"/>
                <a:ea typeface="Canva Sans Bold"/>
                <a:cs typeface="Canva Sans Bold"/>
                <a:sym typeface="Canva Sans Bold"/>
              </a:rPr>
              <a:t>Provide structured scenarios (profiles, roles) that can evolve into progressively complex challenges for cyber-range exercises : Gamified =&gt; Better Retention</a:t>
            </a:r>
          </a:p>
          <a:p>
            <a:pPr algn="l">
              <a:lnSpc>
                <a:spcPts val="257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2591830" y="-4125589"/>
            <a:ext cx="7061767" cy="7052940"/>
          </a:xfrm>
          <a:custGeom>
            <a:avLst/>
            <a:gdLst/>
            <a:ahLst/>
            <a:cxnLst/>
            <a:rect r="r" b="b" t="t" l="l"/>
            <a:pathLst>
              <a:path h="7052940" w="7061767">
                <a:moveTo>
                  <a:pt x="0" y="0"/>
                </a:moveTo>
                <a:lnTo>
                  <a:pt x="7061767" y="0"/>
                </a:lnTo>
                <a:lnTo>
                  <a:pt x="7061767" y="7052940"/>
                </a:lnTo>
                <a:lnTo>
                  <a:pt x="0" y="70529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6684284" y="3971361"/>
            <a:ext cx="575016" cy="575016"/>
          </a:xfrm>
          <a:custGeom>
            <a:avLst/>
            <a:gdLst/>
            <a:ahLst/>
            <a:cxnLst/>
            <a:rect r="r" b="b" t="t" l="l"/>
            <a:pathLst>
              <a:path h="575016" w="575016">
                <a:moveTo>
                  <a:pt x="0" y="0"/>
                </a:moveTo>
                <a:lnTo>
                  <a:pt x="575016" y="0"/>
                </a:lnTo>
                <a:lnTo>
                  <a:pt x="575016" y="575016"/>
                </a:lnTo>
                <a:lnTo>
                  <a:pt x="0" y="5750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710681" y="8433674"/>
            <a:ext cx="2942915" cy="2942915"/>
          </a:xfrm>
          <a:custGeom>
            <a:avLst/>
            <a:gdLst/>
            <a:ahLst/>
            <a:cxnLst/>
            <a:rect r="r" b="b" t="t" l="l"/>
            <a:pathLst>
              <a:path h="2942915" w="2942915">
                <a:moveTo>
                  <a:pt x="0" y="0"/>
                </a:moveTo>
                <a:lnTo>
                  <a:pt x="2942916" y="0"/>
                </a:lnTo>
                <a:lnTo>
                  <a:pt x="2942916" y="2942915"/>
                </a:lnTo>
                <a:lnTo>
                  <a:pt x="0" y="294291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971792" y="4560293"/>
            <a:ext cx="3053463" cy="3373992"/>
          </a:xfrm>
          <a:custGeom>
            <a:avLst/>
            <a:gdLst/>
            <a:ahLst/>
            <a:cxnLst/>
            <a:rect r="r" b="b" t="t" l="l"/>
            <a:pathLst>
              <a:path h="3373992" w="3053463">
                <a:moveTo>
                  <a:pt x="0" y="0"/>
                </a:moveTo>
                <a:lnTo>
                  <a:pt x="3053463" y="0"/>
                </a:lnTo>
                <a:lnTo>
                  <a:pt x="3053463" y="3373992"/>
                </a:lnTo>
                <a:lnTo>
                  <a:pt x="0" y="33739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00749" y="4398422"/>
            <a:ext cx="7883444" cy="4318087"/>
          </a:xfrm>
          <a:custGeom>
            <a:avLst/>
            <a:gdLst/>
            <a:ahLst/>
            <a:cxnLst/>
            <a:rect r="r" b="b" t="t" l="l"/>
            <a:pathLst>
              <a:path h="4318087" w="7883444">
                <a:moveTo>
                  <a:pt x="0" y="0"/>
                </a:moveTo>
                <a:lnTo>
                  <a:pt x="7883444" y="0"/>
                </a:lnTo>
                <a:lnTo>
                  <a:pt x="7883444" y="4318087"/>
                </a:lnTo>
                <a:lnTo>
                  <a:pt x="0" y="4318087"/>
                </a:lnTo>
                <a:lnTo>
                  <a:pt x="0" y="0"/>
                </a:lnTo>
                <a:close/>
              </a:path>
            </a:pathLst>
          </a:custGeom>
          <a:blipFill>
            <a:blip r:embed="rId11"/>
            <a:stretch>
              <a:fillRect l="0" t="-385" r="0" b="-1396"/>
            </a:stretch>
          </a:blipFill>
        </p:spPr>
      </p:sp>
      <p:sp>
        <p:nvSpPr>
          <p:cNvPr name="Freeform 8" id="8"/>
          <p:cNvSpPr/>
          <p:nvPr/>
        </p:nvSpPr>
        <p:spPr>
          <a:xfrm flipH="false" flipV="false" rot="0">
            <a:off x="8484193" y="3693227"/>
            <a:ext cx="9245595" cy="6171435"/>
          </a:xfrm>
          <a:custGeom>
            <a:avLst/>
            <a:gdLst/>
            <a:ahLst/>
            <a:cxnLst/>
            <a:rect r="r" b="b" t="t" l="l"/>
            <a:pathLst>
              <a:path h="6171435" w="9245595">
                <a:moveTo>
                  <a:pt x="0" y="0"/>
                </a:moveTo>
                <a:lnTo>
                  <a:pt x="9245595" y="0"/>
                </a:lnTo>
                <a:lnTo>
                  <a:pt x="9245595" y="6171435"/>
                </a:lnTo>
                <a:lnTo>
                  <a:pt x="0" y="6171435"/>
                </a:lnTo>
                <a:lnTo>
                  <a:pt x="0" y="0"/>
                </a:lnTo>
                <a:close/>
              </a:path>
            </a:pathLst>
          </a:custGeom>
          <a:blipFill>
            <a:blip r:embed="rId12"/>
            <a:stretch>
              <a:fillRect l="0" t="0" r="0" b="0"/>
            </a:stretch>
          </a:blipFill>
        </p:spPr>
      </p:sp>
      <p:sp>
        <p:nvSpPr>
          <p:cNvPr name="TextBox 9" id="9"/>
          <p:cNvSpPr txBox="true"/>
          <p:nvPr/>
        </p:nvSpPr>
        <p:spPr>
          <a:xfrm rot="0">
            <a:off x="908142" y="921039"/>
            <a:ext cx="7122227" cy="1060451"/>
          </a:xfrm>
          <a:prstGeom prst="rect">
            <a:avLst/>
          </a:prstGeom>
        </p:spPr>
        <p:txBody>
          <a:bodyPr anchor="t" rtlCol="false" tIns="0" lIns="0" bIns="0" rIns="0">
            <a:spAutoFit/>
          </a:bodyPr>
          <a:lstStyle/>
          <a:p>
            <a:pPr algn="l">
              <a:lnSpc>
                <a:spcPts val="8000"/>
              </a:lnSpc>
            </a:pPr>
            <a:r>
              <a:rPr lang="en-US" sz="8000" b="true">
                <a:solidFill>
                  <a:srgbClr val="2C4372"/>
                </a:solidFill>
                <a:latin typeface="Canva Sans Bold"/>
                <a:ea typeface="Canva Sans Bold"/>
                <a:cs typeface="Canva Sans Bold"/>
                <a:sym typeface="Canva Sans Bold"/>
              </a:rPr>
              <a:t>Methodology</a:t>
            </a:r>
          </a:p>
        </p:txBody>
      </p:sp>
      <p:sp>
        <p:nvSpPr>
          <p:cNvPr name="TextBox 10" id="10"/>
          <p:cNvSpPr txBox="true"/>
          <p:nvPr/>
        </p:nvSpPr>
        <p:spPr>
          <a:xfrm rot="0">
            <a:off x="908142" y="2129681"/>
            <a:ext cx="7122227" cy="1343025"/>
          </a:xfrm>
          <a:prstGeom prst="rect">
            <a:avLst/>
          </a:prstGeom>
        </p:spPr>
        <p:txBody>
          <a:bodyPr anchor="t" rtlCol="false" tIns="0" lIns="0" bIns="0" rIns="0">
            <a:spAutoFit/>
          </a:bodyPr>
          <a:lstStyle/>
          <a:p>
            <a:pPr algn="l" marL="323850" indent="-161925" lvl="1">
              <a:lnSpc>
                <a:spcPts val="1500"/>
              </a:lnSpc>
              <a:buFont typeface="Arial"/>
              <a:buChar char="•"/>
            </a:pPr>
            <a:r>
              <a:rPr lang="en-US" b="true" sz="1500">
                <a:solidFill>
                  <a:srgbClr val="2C4372"/>
                </a:solidFill>
                <a:latin typeface="Canva Sans Bold"/>
                <a:ea typeface="Canva Sans Bold"/>
                <a:cs typeface="Canva Sans Bold"/>
                <a:sym typeface="Canva Sans Bold"/>
              </a:rPr>
              <a:t>Project implemented within the Janus private cloud framework</a:t>
            </a:r>
          </a:p>
          <a:p>
            <a:pPr algn="l" marL="323850" indent="-161925" lvl="1">
              <a:lnSpc>
                <a:spcPts val="1500"/>
              </a:lnSpc>
              <a:buFont typeface="Arial"/>
              <a:buChar char="•"/>
            </a:pPr>
            <a:r>
              <a:rPr lang="en-US" b="true" sz="1500">
                <a:solidFill>
                  <a:srgbClr val="2C4372"/>
                </a:solidFill>
                <a:latin typeface="Canva Sans Bold"/>
                <a:ea typeface="Canva Sans Bold"/>
                <a:cs typeface="Canva Sans Bold"/>
                <a:sym typeface="Canva Sans Bold"/>
              </a:rPr>
              <a:t>In this setup, the mattermost folder hosts the customized Mattermost service</a:t>
            </a:r>
          </a:p>
          <a:p>
            <a:pPr algn="l" marL="323850" indent="-161925" lvl="1">
              <a:lnSpc>
                <a:spcPts val="1500"/>
              </a:lnSpc>
              <a:buFont typeface="Arial"/>
              <a:buChar char="•"/>
            </a:pPr>
            <a:r>
              <a:rPr lang="en-US" b="true" sz="1500">
                <a:solidFill>
                  <a:srgbClr val="2C4372"/>
                </a:solidFill>
                <a:latin typeface="Canva Sans Bold"/>
                <a:ea typeface="Canva Sans Bold"/>
                <a:cs typeface="Canva Sans Bold"/>
                <a:sym typeface="Canva Sans Bold"/>
              </a:rPr>
              <a:t>A dedicated playbook (mattermost_bot.yml) was integrated into the service.</a:t>
            </a:r>
          </a:p>
          <a:p>
            <a:pPr algn="l" marL="323850" indent="-161925" lvl="1">
              <a:lnSpc>
                <a:spcPts val="1500"/>
              </a:lnSpc>
              <a:buFont typeface="Arial"/>
              <a:buChar char="•"/>
            </a:pPr>
            <a:r>
              <a:rPr lang="en-US" b="true" sz="1500">
                <a:solidFill>
                  <a:srgbClr val="2C4372"/>
                </a:solidFill>
                <a:latin typeface="Canva Sans Bold"/>
                <a:ea typeface="Canva Sans Bold"/>
                <a:cs typeface="Canva Sans Bold"/>
                <a:sym typeface="Canva Sans Bold"/>
              </a:rPr>
              <a:t>The mattermost/mattermost_bot directory was added to support the implementation of the project.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6355337" y="213395"/>
            <a:ext cx="575016" cy="575016"/>
          </a:xfrm>
          <a:custGeom>
            <a:avLst/>
            <a:gdLst/>
            <a:ahLst/>
            <a:cxnLst/>
            <a:rect r="r" b="b" t="t" l="l"/>
            <a:pathLst>
              <a:path h="575016" w="575016">
                <a:moveTo>
                  <a:pt x="0" y="0"/>
                </a:moveTo>
                <a:lnTo>
                  <a:pt x="575016" y="0"/>
                </a:lnTo>
                <a:lnTo>
                  <a:pt x="575016" y="575016"/>
                </a:lnTo>
                <a:lnTo>
                  <a:pt x="0" y="5750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642845" y="802327"/>
            <a:ext cx="3053463" cy="3373992"/>
          </a:xfrm>
          <a:custGeom>
            <a:avLst/>
            <a:gdLst/>
            <a:ahLst/>
            <a:cxnLst/>
            <a:rect r="r" b="b" t="t" l="l"/>
            <a:pathLst>
              <a:path h="3373992" w="3053463">
                <a:moveTo>
                  <a:pt x="0" y="0"/>
                </a:moveTo>
                <a:lnTo>
                  <a:pt x="3053463" y="0"/>
                </a:lnTo>
                <a:lnTo>
                  <a:pt x="3053463" y="3373992"/>
                </a:lnTo>
                <a:lnTo>
                  <a:pt x="0" y="33739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5643056" y="2182116"/>
            <a:ext cx="2286718" cy="8032184"/>
          </a:xfrm>
          <a:custGeom>
            <a:avLst/>
            <a:gdLst/>
            <a:ahLst/>
            <a:cxnLst/>
            <a:rect r="r" b="b" t="t" l="l"/>
            <a:pathLst>
              <a:path h="8032184" w="2286718">
                <a:moveTo>
                  <a:pt x="0" y="0"/>
                </a:moveTo>
                <a:lnTo>
                  <a:pt x="2286718" y="0"/>
                </a:lnTo>
                <a:lnTo>
                  <a:pt x="2286718" y="8032184"/>
                </a:lnTo>
                <a:lnTo>
                  <a:pt x="0" y="8032184"/>
                </a:lnTo>
                <a:lnTo>
                  <a:pt x="0" y="0"/>
                </a:lnTo>
                <a:close/>
              </a:path>
            </a:pathLst>
          </a:custGeom>
          <a:blipFill>
            <a:blip r:embed="rId7"/>
            <a:stretch>
              <a:fillRect l="-239751" t="0" r="-238443" b="0"/>
            </a:stretch>
          </a:blipFill>
        </p:spPr>
      </p:sp>
      <p:sp>
        <p:nvSpPr>
          <p:cNvPr name="Freeform 6" id="6"/>
          <p:cNvSpPr/>
          <p:nvPr/>
        </p:nvSpPr>
        <p:spPr>
          <a:xfrm flipH="false" flipV="false" rot="0">
            <a:off x="5802054" y="213395"/>
            <a:ext cx="1968722" cy="1968722"/>
          </a:xfrm>
          <a:custGeom>
            <a:avLst/>
            <a:gdLst/>
            <a:ahLst/>
            <a:cxnLst/>
            <a:rect r="r" b="b" t="t" l="l"/>
            <a:pathLst>
              <a:path h="1968722" w="1968722">
                <a:moveTo>
                  <a:pt x="0" y="0"/>
                </a:moveTo>
                <a:lnTo>
                  <a:pt x="1968722" y="0"/>
                </a:lnTo>
                <a:lnTo>
                  <a:pt x="1968722" y="1968721"/>
                </a:lnTo>
                <a:lnTo>
                  <a:pt x="0" y="1968721"/>
                </a:lnTo>
                <a:lnTo>
                  <a:pt x="0" y="0"/>
                </a:lnTo>
                <a:close/>
              </a:path>
            </a:pathLst>
          </a:custGeom>
          <a:blipFill>
            <a:blip r:embed="rId8"/>
            <a:stretch>
              <a:fillRect l="0" t="0" r="0" b="0"/>
            </a:stretch>
          </a:blipFill>
        </p:spPr>
      </p:sp>
      <p:sp>
        <p:nvSpPr>
          <p:cNvPr name="Freeform 7" id="7"/>
          <p:cNvSpPr/>
          <p:nvPr/>
        </p:nvSpPr>
        <p:spPr>
          <a:xfrm flipH="false" flipV="false" rot="0">
            <a:off x="10685225" y="4315716"/>
            <a:ext cx="4373674" cy="5616051"/>
          </a:xfrm>
          <a:custGeom>
            <a:avLst/>
            <a:gdLst/>
            <a:ahLst/>
            <a:cxnLst/>
            <a:rect r="r" b="b" t="t" l="l"/>
            <a:pathLst>
              <a:path h="5616051" w="4373674">
                <a:moveTo>
                  <a:pt x="0" y="0"/>
                </a:moveTo>
                <a:lnTo>
                  <a:pt x="4373674" y="0"/>
                </a:lnTo>
                <a:lnTo>
                  <a:pt x="4373674" y="5616052"/>
                </a:lnTo>
                <a:lnTo>
                  <a:pt x="0" y="5616052"/>
                </a:lnTo>
                <a:lnTo>
                  <a:pt x="0" y="0"/>
                </a:lnTo>
                <a:close/>
              </a:path>
            </a:pathLst>
          </a:custGeom>
          <a:blipFill>
            <a:blip r:embed="rId9"/>
            <a:stretch>
              <a:fillRect l="0" t="0" r="0" b="0"/>
            </a:stretch>
          </a:blipFill>
        </p:spPr>
      </p:sp>
      <p:sp>
        <p:nvSpPr>
          <p:cNvPr name="Freeform 8" id="8"/>
          <p:cNvSpPr/>
          <p:nvPr/>
        </p:nvSpPr>
        <p:spPr>
          <a:xfrm flipH="false" flipV="false" rot="0">
            <a:off x="-769822" y="8594980"/>
            <a:ext cx="2606933" cy="2825944"/>
          </a:xfrm>
          <a:custGeom>
            <a:avLst/>
            <a:gdLst/>
            <a:ahLst/>
            <a:cxnLst/>
            <a:rect r="r" b="b" t="t" l="l"/>
            <a:pathLst>
              <a:path h="2825944" w="2606933">
                <a:moveTo>
                  <a:pt x="0" y="0"/>
                </a:moveTo>
                <a:lnTo>
                  <a:pt x="2606933" y="0"/>
                </a:lnTo>
                <a:lnTo>
                  <a:pt x="2606933" y="2825944"/>
                </a:lnTo>
                <a:lnTo>
                  <a:pt x="0" y="28259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4555000" y="919590"/>
            <a:ext cx="2262669" cy="3396127"/>
          </a:xfrm>
          <a:custGeom>
            <a:avLst/>
            <a:gdLst/>
            <a:ahLst/>
            <a:cxnLst/>
            <a:rect r="r" b="b" t="t" l="l"/>
            <a:pathLst>
              <a:path h="3396127" w="2262669">
                <a:moveTo>
                  <a:pt x="0" y="0"/>
                </a:moveTo>
                <a:lnTo>
                  <a:pt x="2262669" y="0"/>
                </a:lnTo>
                <a:lnTo>
                  <a:pt x="2262669" y="3396126"/>
                </a:lnTo>
                <a:lnTo>
                  <a:pt x="0" y="3396126"/>
                </a:lnTo>
                <a:lnTo>
                  <a:pt x="0" y="0"/>
                </a:lnTo>
                <a:close/>
              </a:path>
            </a:pathLst>
          </a:custGeom>
          <a:blipFill>
            <a:blip r:embed="rId12"/>
            <a:stretch>
              <a:fillRect l="0" t="0" r="0" b="0"/>
            </a:stretch>
          </a:blipFill>
        </p:spPr>
      </p:sp>
      <p:sp>
        <p:nvSpPr>
          <p:cNvPr name="TextBox 10" id="10"/>
          <p:cNvSpPr txBox="true"/>
          <p:nvPr/>
        </p:nvSpPr>
        <p:spPr>
          <a:xfrm rot="0">
            <a:off x="1227120" y="754683"/>
            <a:ext cx="3855118" cy="1117270"/>
          </a:xfrm>
          <a:prstGeom prst="rect">
            <a:avLst/>
          </a:prstGeom>
        </p:spPr>
        <p:txBody>
          <a:bodyPr anchor="t" rtlCol="false" tIns="0" lIns="0" bIns="0" rIns="0">
            <a:spAutoFit/>
          </a:bodyPr>
          <a:lstStyle/>
          <a:p>
            <a:pPr algn="l">
              <a:lnSpc>
                <a:spcPts val="4330"/>
              </a:lnSpc>
            </a:pPr>
            <a:r>
              <a:rPr lang="en-US" sz="4330" b="true">
                <a:solidFill>
                  <a:srgbClr val="2C4372"/>
                </a:solidFill>
                <a:latin typeface="Canva Sans Bold"/>
                <a:ea typeface="Canva Sans Bold"/>
                <a:cs typeface="Canva Sans Bold"/>
                <a:sym typeface="Canva Sans Bold"/>
              </a:rPr>
              <a:t>Agents Construction</a:t>
            </a:r>
          </a:p>
        </p:txBody>
      </p:sp>
      <p:sp>
        <p:nvSpPr>
          <p:cNvPr name="TextBox 11" id="11"/>
          <p:cNvSpPr txBox="true"/>
          <p:nvPr/>
        </p:nvSpPr>
        <p:spPr>
          <a:xfrm rot="0">
            <a:off x="1227120" y="2210691"/>
            <a:ext cx="3855118" cy="2105025"/>
          </a:xfrm>
          <a:prstGeom prst="rect">
            <a:avLst/>
          </a:prstGeom>
        </p:spPr>
        <p:txBody>
          <a:bodyPr anchor="t" rtlCol="false" tIns="0" lIns="0" bIns="0" rIns="0">
            <a:spAutoFit/>
          </a:bodyPr>
          <a:lstStyle/>
          <a:p>
            <a:pPr algn="l" marL="323850" indent="-161925" lvl="1">
              <a:lnSpc>
                <a:spcPts val="1500"/>
              </a:lnSpc>
              <a:buFont typeface="Arial"/>
              <a:buChar char="•"/>
            </a:pPr>
            <a:r>
              <a:rPr lang="en-US" b="true" sz="1500">
                <a:solidFill>
                  <a:srgbClr val="2C4372"/>
                </a:solidFill>
                <a:latin typeface="Canva Sans Bold"/>
                <a:ea typeface="Canva Sans Bold"/>
                <a:cs typeface="Canva Sans Bold"/>
                <a:sym typeface="Canva Sans Bold"/>
              </a:rPr>
              <a:t>Agents built from JSON profiles (name, role, backstory).</a:t>
            </a:r>
          </a:p>
          <a:p>
            <a:pPr algn="l">
              <a:lnSpc>
                <a:spcPts val="1500"/>
              </a:lnSpc>
            </a:pPr>
          </a:p>
          <a:p>
            <a:pPr algn="l" marL="323850" indent="-161925" lvl="1">
              <a:lnSpc>
                <a:spcPts val="1500"/>
              </a:lnSpc>
              <a:buFont typeface="Arial"/>
              <a:buChar char="•"/>
            </a:pPr>
            <a:r>
              <a:rPr lang="en-US" b="true" sz="1500">
                <a:solidFill>
                  <a:srgbClr val="2C4372"/>
                </a:solidFill>
                <a:latin typeface="Canva Sans Bold"/>
                <a:ea typeface="Canva Sans Bold"/>
                <a:cs typeface="Canva Sans Bold"/>
                <a:sym typeface="Canva Sans Bold"/>
              </a:rPr>
              <a:t>Behavioral traits sampled from behaviors.py (Bernoulli distribution).</a:t>
            </a:r>
          </a:p>
          <a:p>
            <a:pPr algn="l">
              <a:lnSpc>
                <a:spcPts val="1500"/>
              </a:lnSpc>
            </a:pPr>
          </a:p>
          <a:p>
            <a:pPr algn="l" marL="323850" indent="-161925" lvl="1">
              <a:lnSpc>
                <a:spcPts val="1500"/>
              </a:lnSpc>
              <a:buFont typeface="Arial"/>
              <a:buChar char="•"/>
            </a:pPr>
            <a:r>
              <a:rPr lang="en-US" b="true" sz="1500">
                <a:solidFill>
                  <a:srgbClr val="2C4372"/>
                </a:solidFill>
                <a:latin typeface="Canva Sans Bold"/>
                <a:ea typeface="Canva Sans Bold"/>
                <a:cs typeface="Canva Sans Bold"/>
                <a:sym typeface="Canva Sans Bold"/>
              </a:rPr>
              <a:t>Contradictory traits filtered to maintain consistency. ( Not Optimistic and Pessimistic at the same time )</a:t>
            </a:r>
          </a:p>
          <a:p>
            <a:pPr algn="l">
              <a:lnSpc>
                <a:spcPts val="1500"/>
              </a:lnSpc>
            </a:pPr>
          </a:p>
        </p:txBody>
      </p:sp>
      <p:sp>
        <p:nvSpPr>
          <p:cNvPr name="TextBox 12" id="12"/>
          <p:cNvSpPr txBox="true"/>
          <p:nvPr/>
        </p:nvSpPr>
        <p:spPr>
          <a:xfrm rot="0">
            <a:off x="11044184" y="1143280"/>
            <a:ext cx="3855118" cy="3819525"/>
          </a:xfrm>
          <a:prstGeom prst="rect">
            <a:avLst/>
          </a:prstGeom>
        </p:spPr>
        <p:txBody>
          <a:bodyPr anchor="t" rtlCol="false" tIns="0" lIns="0" bIns="0" rIns="0">
            <a:spAutoFit/>
          </a:bodyPr>
          <a:lstStyle/>
          <a:p>
            <a:pPr algn="l">
              <a:lnSpc>
                <a:spcPts val="1500"/>
              </a:lnSpc>
            </a:pPr>
          </a:p>
          <a:p>
            <a:pPr algn="l">
              <a:lnSpc>
                <a:spcPts val="1500"/>
              </a:lnSpc>
            </a:pPr>
          </a:p>
          <a:p>
            <a:pPr algn="l" marL="323850" indent="-161925" lvl="1">
              <a:lnSpc>
                <a:spcPts val="1500"/>
              </a:lnSpc>
              <a:buFont typeface="Arial"/>
              <a:buChar char="•"/>
            </a:pPr>
            <a:r>
              <a:rPr lang="en-US" b="true" sz="1500">
                <a:solidFill>
                  <a:srgbClr val="2C4372"/>
                </a:solidFill>
                <a:latin typeface="Canva Sans Bold"/>
                <a:ea typeface="Canva Sans Bold"/>
                <a:cs typeface="Canva Sans Bold"/>
                <a:sym typeface="Canva Sans Bold"/>
              </a:rPr>
              <a:t>Limited context window to avoid uncontrolled long prompts. ( 20 Messages )</a:t>
            </a:r>
          </a:p>
          <a:p>
            <a:pPr algn="l">
              <a:lnSpc>
                <a:spcPts val="1500"/>
              </a:lnSpc>
            </a:pPr>
          </a:p>
          <a:p>
            <a:pPr algn="l" marL="323850" indent="-161925" lvl="1">
              <a:lnSpc>
                <a:spcPts val="1500"/>
              </a:lnSpc>
              <a:buFont typeface="Arial"/>
              <a:buChar char="•"/>
            </a:pPr>
            <a:r>
              <a:rPr lang="en-US" b="true" sz="1500">
                <a:solidFill>
                  <a:srgbClr val="2C4372"/>
                </a:solidFill>
                <a:latin typeface="Canva Sans Bold"/>
                <a:ea typeface="Canva Sans Bold"/>
                <a:cs typeface="Canva Sans Bold"/>
                <a:sym typeface="Canva Sans Bold"/>
              </a:rPr>
              <a:t>Max tokens enforced per request → prevents overload.</a:t>
            </a:r>
          </a:p>
          <a:p>
            <a:pPr algn="l">
              <a:lnSpc>
                <a:spcPts val="1500"/>
              </a:lnSpc>
            </a:pPr>
          </a:p>
          <a:p>
            <a:pPr algn="l" marL="323850" indent="-161925" lvl="1">
              <a:lnSpc>
                <a:spcPts val="1500"/>
              </a:lnSpc>
              <a:buFont typeface="Arial"/>
              <a:buChar char="•"/>
            </a:pPr>
            <a:r>
              <a:rPr lang="en-US" b="true" sz="1500">
                <a:solidFill>
                  <a:srgbClr val="2C4372"/>
                </a:solidFill>
                <a:latin typeface="Canva Sans Bold"/>
                <a:ea typeface="Canva Sans Bold"/>
                <a:cs typeface="Canva Sans Bold"/>
                <a:sym typeface="Canva Sans Bold"/>
              </a:rPr>
              <a:t>API t</a:t>
            </a:r>
            <a:r>
              <a:rPr lang="en-US" b="true" sz="1500">
                <a:solidFill>
                  <a:srgbClr val="2C4372"/>
                </a:solidFill>
                <a:latin typeface="Canva Sans Bold"/>
                <a:ea typeface="Canva Sans Bold"/>
                <a:cs typeface="Canva Sans Bold"/>
                <a:sym typeface="Canva Sans Bold"/>
              </a:rPr>
              <a:t>imeout (600s) → avoids blocking calls.</a:t>
            </a:r>
          </a:p>
          <a:p>
            <a:pPr algn="l">
              <a:lnSpc>
                <a:spcPts val="1500"/>
              </a:lnSpc>
            </a:pPr>
          </a:p>
          <a:p>
            <a:pPr algn="l" marL="323850" indent="-161925" lvl="1">
              <a:lnSpc>
                <a:spcPts val="1500"/>
              </a:lnSpc>
              <a:buFont typeface="Arial"/>
              <a:buChar char="•"/>
            </a:pPr>
            <a:r>
              <a:rPr lang="en-US" b="true" sz="1500">
                <a:solidFill>
                  <a:srgbClr val="2C4372"/>
                </a:solidFill>
                <a:latin typeface="Canva Sans Bold"/>
                <a:ea typeface="Canva Sans Bold"/>
                <a:cs typeface="Canva Sans Bold"/>
                <a:sym typeface="Canva Sans Bold"/>
              </a:rPr>
              <a:t>Strict JSON schema parsing → discard malformed responses.</a:t>
            </a:r>
          </a:p>
          <a:p>
            <a:pPr algn="l">
              <a:lnSpc>
                <a:spcPts val="1500"/>
              </a:lnSpc>
            </a:pPr>
          </a:p>
          <a:p>
            <a:pPr algn="l" marL="323850" indent="-161925" lvl="1">
              <a:lnSpc>
                <a:spcPts val="1500"/>
              </a:lnSpc>
              <a:buFont typeface="Arial"/>
              <a:buChar char="•"/>
            </a:pPr>
            <a:r>
              <a:rPr lang="en-US" b="true" sz="1500">
                <a:solidFill>
                  <a:srgbClr val="2C4372"/>
                </a:solidFill>
                <a:latin typeface="Canva Sans Bold"/>
                <a:ea typeface="Canva Sans Bold"/>
                <a:cs typeface="Canva Sans Bold"/>
                <a:sym typeface="Canva Sans Bold"/>
              </a:rPr>
              <a:t>No system-level instructions → mitigates prompt injection.  </a:t>
            </a:r>
          </a:p>
          <a:p>
            <a:pPr algn="l">
              <a:lnSpc>
                <a:spcPts val="1500"/>
              </a:lnSpc>
            </a:pPr>
          </a:p>
          <a:p>
            <a:pPr algn="l">
              <a:lnSpc>
                <a:spcPts val="1500"/>
              </a:lnSpc>
            </a:pPr>
          </a:p>
          <a:p>
            <a:pPr algn="l">
              <a:lnSpc>
                <a:spcPts val="1500"/>
              </a:lnSpc>
            </a:pPr>
          </a:p>
        </p:txBody>
      </p:sp>
      <p:sp>
        <p:nvSpPr>
          <p:cNvPr name="TextBox 13" id="13"/>
          <p:cNvSpPr txBox="true"/>
          <p:nvPr/>
        </p:nvSpPr>
        <p:spPr>
          <a:xfrm rot="0">
            <a:off x="11203781" y="1026306"/>
            <a:ext cx="3855118" cy="400050"/>
          </a:xfrm>
          <a:prstGeom prst="rect">
            <a:avLst/>
          </a:prstGeom>
        </p:spPr>
        <p:txBody>
          <a:bodyPr anchor="t" rtlCol="false" tIns="0" lIns="0" bIns="0" rIns="0">
            <a:spAutoFit/>
          </a:bodyPr>
          <a:lstStyle/>
          <a:p>
            <a:pPr algn="l">
              <a:lnSpc>
                <a:spcPts val="3000"/>
              </a:lnSpc>
            </a:pPr>
            <a:r>
              <a:rPr lang="en-US" sz="3000" b="true">
                <a:solidFill>
                  <a:srgbClr val="2C4372"/>
                </a:solidFill>
                <a:latin typeface="Canva Sans Bold"/>
                <a:ea typeface="Canva Sans Bold"/>
                <a:cs typeface="Canva Sans Bold"/>
                <a:sym typeface="Canva Sans Bold"/>
              </a:rPr>
              <a:t>Added Safeguards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6803901" y="6324076"/>
            <a:ext cx="575016" cy="575016"/>
          </a:xfrm>
          <a:custGeom>
            <a:avLst/>
            <a:gdLst/>
            <a:ahLst/>
            <a:cxnLst/>
            <a:rect r="r" b="b" t="t" l="l"/>
            <a:pathLst>
              <a:path h="575016" w="575016">
                <a:moveTo>
                  <a:pt x="0" y="0"/>
                </a:moveTo>
                <a:lnTo>
                  <a:pt x="575016" y="0"/>
                </a:lnTo>
                <a:lnTo>
                  <a:pt x="575016" y="575016"/>
                </a:lnTo>
                <a:lnTo>
                  <a:pt x="0" y="5750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091409" y="6913008"/>
            <a:ext cx="3053463" cy="3373992"/>
          </a:xfrm>
          <a:custGeom>
            <a:avLst/>
            <a:gdLst/>
            <a:ahLst/>
            <a:cxnLst/>
            <a:rect r="r" b="b" t="t" l="l"/>
            <a:pathLst>
              <a:path h="3373992" w="3053463">
                <a:moveTo>
                  <a:pt x="0" y="0"/>
                </a:moveTo>
                <a:lnTo>
                  <a:pt x="3053463" y="0"/>
                </a:lnTo>
                <a:lnTo>
                  <a:pt x="3053463" y="3373992"/>
                </a:lnTo>
                <a:lnTo>
                  <a:pt x="0" y="33739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6986741" y="2687071"/>
            <a:ext cx="11301259" cy="4308605"/>
          </a:xfrm>
          <a:custGeom>
            <a:avLst/>
            <a:gdLst/>
            <a:ahLst/>
            <a:cxnLst/>
            <a:rect r="r" b="b" t="t" l="l"/>
            <a:pathLst>
              <a:path h="4308605" w="11301259">
                <a:moveTo>
                  <a:pt x="0" y="0"/>
                </a:moveTo>
                <a:lnTo>
                  <a:pt x="11301259" y="0"/>
                </a:lnTo>
                <a:lnTo>
                  <a:pt x="11301259" y="4308605"/>
                </a:lnTo>
                <a:lnTo>
                  <a:pt x="0" y="4308605"/>
                </a:lnTo>
                <a:lnTo>
                  <a:pt x="0" y="0"/>
                </a:lnTo>
                <a:close/>
              </a:path>
            </a:pathLst>
          </a:custGeom>
          <a:blipFill>
            <a:blip r:embed="rId7"/>
            <a:stretch>
              <a:fillRect l="0" t="0" r="0" b="0"/>
            </a:stretch>
          </a:blipFill>
        </p:spPr>
      </p:sp>
      <p:sp>
        <p:nvSpPr>
          <p:cNvPr name="TextBox 6" id="6"/>
          <p:cNvSpPr txBox="true"/>
          <p:nvPr/>
        </p:nvSpPr>
        <p:spPr>
          <a:xfrm rot="0">
            <a:off x="10228261" y="907083"/>
            <a:ext cx="6357106" cy="570767"/>
          </a:xfrm>
          <a:prstGeom prst="rect">
            <a:avLst/>
          </a:prstGeom>
        </p:spPr>
        <p:txBody>
          <a:bodyPr anchor="t" rtlCol="false" tIns="0" lIns="0" bIns="0" rIns="0">
            <a:spAutoFit/>
          </a:bodyPr>
          <a:lstStyle/>
          <a:p>
            <a:pPr algn="l">
              <a:lnSpc>
                <a:spcPts val="4330"/>
              </a:lnSpc>
            </a:pPr>
            <a:r>
              <a:rPr lang="en-US" sz="4330" b="true">
                <a:solidFill>
                  <a:srgbClr val="2C4372"/>
                </a:solidFill>
                <a:latin typeface="Canva Sans Bold"/>
                <a:ea typeface="Canva Sans Bold"/>
                <a:cs typeface="Canva Sans Bold"/>
                <a:sym typeface="Canva Sans Bold"/>
              </a:rPr>
              <a:t>Instantiated roles</a:t>
            </a:r>
          </a:p>
        </p:txBody>
      </p:sp>
      <p:sp>
        <p:nvSpPr>
          <p:cNvPr name="TextBox 7" id="7"/>
          <p:cNvSpPr txBox="true"/>
          <p:nvPr/>
        </p:nvSpPr>
        <p:spPr>
          <a:xfrm rot="0">
            <a:off x="1227120" y="2694028"/>
            <a:ext cx="6357106" cy="765175"/>
          </a:xfrm>
          <a:prstGeom prst="rect">
            <a:avLst/>
          </a:prstGeom>
        </p:spPr>
        <p:txBody>
          <a:bodyPr anchor="t" rtlCol="false" tIns="0" lIns="0" bIns="0" rIns="0">
            <a:spAutoFit/>
          </a:bodyPr>
          <a:lstStyle/>
          <a:p>
            <a:pPr algn="l" marL="431801" indent="-215900" lvl="1">
              <a:lnSpc>
                <a:spcPts val="2000"/>
              </a:lnSpc>
              <a:buFont typeface="Arial"/>
              <a:buChar char="•"/>
            </a:pPr>
            <a:r>
              <a:rPr lang="en-US" b="true" sz="2000">
                <a:solidFill>
                  <a:srgbClr val="2C4372"/>
                </a:solidFill>
                <a:latin typeface="Canva Sans Bold"/>
                <a:ea typeface="Canva Sans Bold"/>
                <a:cs typeface="Canva Sans Bold"/>
                <a:sym typeface="Canva Sans Bold"/>
              </a:rPr>
              <a:t>Behavior guided by backstory</a:t>
            </a:r>
          </a:p>
          <a:p>
            <a:pPr algn="l" marL="863601" indent="-287867" lvl="2">
              <a:lnSpc>
                <a:spcPts val="2000"/>
              </a:lnSpc>
              <a:buFont typeface="Arial"/>
              <a:buChar char="⚬"/>
            </a:pPr>
            <a:r>
              <a:rPr lang="en-US" b="true" sz="2000">
                <a:solidFill>
                  <a:srgbClr val="2C4372"/>
                </a:solidFill>
                <a:latin typeface="Canva Sans Bold"/>
                <a:ea typeface="Canva Sans Bold"/>
                <a:cs typeface="Canva Sans Bold"/>
                <a:sym typeface="Canva Sans Bold"/>
              </a:rPr>
              <a:t>consistency in tone and role-play.</a:t>
            </a:r>
          </a:p>
          <a:p>
            <a:pPr algn="l">
              <a:lnSpc>
                <a:spcPts val="2000"/>
              </a:lnSpc>
            </a:pPr>
          </a:p>
        </p:txBody>
      </p:sp>
      <p:sp>
        <p:nvSpPr>
          <p:cNvPr name="TextBox 8" id="8"/>
          <p:cNvSpPr txBox="true"/>
          <p:nvPr/>
        </p:nvSpPr>
        <p:spPr>
          <a:xfrm rot="0">
            <a:off x="1227120" y="3813332"/>
            <a:ext cx="6357106" cy="765175"/>
          </a:xfrm>
          <a:prstGeom prst="rect">
            <a:avLst/>
          </a:prstGeom>
        </p:spPr>
        <p:txBody>
          <a:bodyPr anchor="t" rtlCol="false" tIns="0" lIns="0" bIns="0" rIns="0">
            <a:spAutoFit/>
          </a:bodyPr>
          <a:lstStyle/>
          <a:p>
            <a:pPr algn="l" marL="431801" indent="-215900" lvl="1">
              <a:lnSpc>
                <a:spcPts val="2000"/>
              </a:lnSpc>
              <a:buFont typeface="Arial"/>
              <a:buChar char="•"/>
            </a:pPr>
            <a:r>
              <a:rPr lang="en-US" b="true" sz="2000">
                <a:solidFill>
                  <a:srgbClr val="2C4372"/>
                </a:solidFill>
                <a:latin typeface="Canva Sans Bold"/>
                <a:ea typeface="Canva Sans Bold"/>
                <a:cs typeface="Canva Sans Bold"/>
                <a:sym typeface="Canva Sans Bold"/>
              </a:rPr>
              <a:t>Behavioral traits modulate responses</a:t>
            </a:r>
          </a:p>
          <a:p>
            <a:pPr algn="l" marL="863601" indent="-287867" lvl="2">
              <a:lnSpc>
                <a:spcPts val="2000"/>
              </a:lnSpc>
              <a:buFont typeface="Arial"/>
              <a:buChar char="⚬"/>
            </a:pPr>
            <a:r>
              <a:rPr lang="en-US" b="true" sz="2000">
                <a:solidFill>
                  <a:srgbClr val="2C4372"/>
                </a:solidFill>
                <a:latin typeface="Canva Sans Bold"/>
                <a:ea typeface="Canva Sans Bold"/>
                <a:cs typeface="Canva Sans Bold"/>
                <a:sym typeface="Canva Sans Bold"/>
              </a:rPr>
              <a:t>kindness → more cooperative tone.</a:t>
            </a:r>
          </a:p>
          <a:p>
            <a:pPr algn="l">
              <a:lnSpc>
                <a:spcPts val="2000"/>
              </a:lnSpc>
            </a:pPr>
          </a:p>
        </p:txBody>
      </p:sp>
      <p:sp>
        <p:nvSpPr>
          <p:cNvPr name="TextBox 9" id="9"/>
          <p:cNvSpPr txBox="true"/>
          <p:nvPr/>
        </p:nvSpPr>
        <p:spPr>
          <a:xfrm rot="0">
            <a:off x="1227120" y="4869948"/>
            <a:ext cx="6357106" cy="2098675"/>
          </a:xfrm>
          <a:prstGeom prst="rect">
            <a:avLst/>
          </a:prstGeom>
        </p:spPr>
        <p:txBody>
          <a:bodyPr anchor="t" rtlCol="false" tIns="0" lIns="0" bIns="0" rIns="0">
            <a:spAutoFit/>
          </a:bodyPr>
          <a:lstStyle/>
          <a:p>
            <a:pPr algn="l" marL="431801" indent="-215900" lvl="1">
              <a:lnSpc>
                <a:spcPts val="2000"/>
              </a:lnSpc>
              <a:buFont typeface="Arial"/>
              <a:buChar char="•"/>
            </a:pPr>
            <a:r>
              <a:rPr lang="en-US" b="true" sz="2000">
                <a:solidFill>
                  <a:srgbClr val="2C4372"/>
                </a:solidFill>
                <a:latin typeface="Canva Sans Bold"/>
                <a:ea typeface="Canva Sans Bold"/>
                <a:cs typeface="Canva Sans Bold"/>
                <a:sym typeface="Canva Sans Bold"/>
              </a:rPr>
              <a:t>Psychological rules embedded in prompts</a:t>
            </a:r>
          </a:p>
          <a:p>
            <a:pPr algn="l" marL="863601" indent="-287867" lvl="2">
              <a:lnSpc>
                <a:spcPts val="2000"/>
              </a:lnSpc>
              <a:buFont typeface="Arial"/>
              <a:buChar char="⚬"/>
            </a:pPr>
            <a:r>
              <a:rPr lang="en-US" b="true" sz="2000">
                <a:solidFill>
                  <a:srgbClr val="2C4372"/>
                </a:solidFill>
                <a:latin typeface="Canva Sans Bold"/>
                <a:ea typeface="Canva Sans Bold"/>
                <a:cs typeface="Canva Sans Bold"/>
                <a:sym typeface="Canva Sans Bold"/>
              </a:rPr>
              <a:t>reciprocity , authority, scarcity, urgency..</a:t>
            </a:r>
          </a:p>
          <a:p>
            <a:pPr algn="l">
              <a:lnSpc>
                <a:spcPts val="2000"/>
              </a:lnSpc>
            </a:pPr>
          </a:p>
          <a:p>
            <a:pPr algn="l" marL="734064" indent="-244688" lvl="2">
              <a:lnSpc>
                <a:spcPts val="1700"/>
              </a:lnSpc>
              <a:buFont typeface="Arial"/>
              <a:buChar char="⚬"/>
            </a:pPr>
            <a:r>
              <a:rPr lang="en-US" b="true" sz="1700">
                <a:solidFill>
                  <a:srgbClr val="2C4372"/>
                </a:solidFill>
                <a:latin typeface="Canva Sans Bold"/>
                <a:ea typeface="Canva Sans Bold"/>
                <a:cs typeface="Canva Sans Bold"/>
                <a:sym typeface="Canva Sans Bold"/>
              </a:rPr>
              <a:t>Example : “You are more likely to disclose personal details or offer help to someone if they have previously shared something personal or done a favor for you.”</a:t>
            </a:r>
          </a:p>
          <a:p>
            <a:pPr algn="l">
              <a:lnSpc>
                <a:spcPts val="2000"/>
              </a:lnSpc>
            </a:pPr>
          </a:p>
          <a:p>
            <a:pPr algn="l">
              <a:lnSpc>
                <a:spcPts val="2000"/>
              </a:lnSpc>
            </a:pPr>
          </a:p>
        </p:txBody>
      </p:sp>
      <p:sp>
        <p:nvSpPr>
          <p:cNvPr name="TextBox 10" id="10"/>
          <p:cNvSpPr txBox="true"/>
          <p:nvPr/>
        </p:nvSpPr>
        <p:spPr>
          <a:xfrm rot="0">
            <a:off x="1227120" y="7024251"/>
            <a:ext cx="6357106" cy="1260475"/>
          </a:xfrm>
          <a:prstGeom prst="rect">
            <a:avLst/>
          </a:prstGeom>
        </p:spPr>
        <p:txBody>
          <a:bodyPr anchor="t" rtlCol="false" tIns="0" lIns="0" bIns="0" rIns="0">
            <a:spAutoFit/>
          </a:bodyPr>
          <a:lstStyle/>
          <a:p>
            <a:pPr algn="l" marL="431801" indent="-215900" lvl="1">
              <a:lnSpc>
                <a:spcPts val="2000"/>
              </a:lnSpc>
              <a:buFont typeface="Arial"/>
              <a:buChar char="•"/>
            </a:pPr>
            <a:r>
              <a:rPr lang="en-US" b="true" sz="2000">
                <a:solidFill>
                  <a:srgbClr val="2C4372"/>
                </a:solidFill>
                <a:latin typeface="Canva Sans Bold"/>
                <a:ea typeface="Canva Sans Bold"/>
                <a:cs typeface="Canva Sans Bold"/>
                <a:sym typeface="Canva Sans Bold"/>
              </a:rPr>
              <a:t>Response safeguards</a:t>
            </a:r>
          </a:p>
          <a:p>
            <a:pPr algn="l" marL="863601" indent="-287867" lvl="2">
              <a:lnSpc>
                <a:spcPts val="2000"/>
              </a:lnSpc>
              <a:buFont typeface="Arial"/>
              <a:buChar char="⚬"/>
            </a:pPr>
            <a:r>
              <a:rPr lang="en-US" b="true" sz="2000">
                <a:solidFill>
                  <a:srgbClr val="2C4372"/>
                </a:solidFill>
                <a:latin typeface="Canva Sans Bold"/>
                <a:ea typeface="Canva Sans Bold"/>
                <a:cs typeface="Canva Sans Bold"/>
                <a:sym typeface="Canva Sans Bold"/>
              </a:rPr>
              <a:t>avoid oversharing </a:t>
            </a:r>
          </a:p>
          <a:p>
            <a:pPr algn="l" marL="863601" indent="-287867" lvl="2">
              <a:lnSpc>
                <a:spcPts val="2000"/>
              </a:lnSpc>
              <a:buFont typeface="Arial"/>
              <a:buChar char="⚬"/>
            </a:pPr>
            <a:r>
              <a:rPr lang="en-US" b="true" sz="2000">
                <a:solidFill>
                  <a:srgbClr val="2C4372"/>
                </a:solidFill>
                <a:latin typeface="Canva Sans Bold"/>
                <a:ea typeface="Canva Sans Bold"/>
                <a:cs typeface="Canva Sans Bold"/>
                <a:sym typeface="Canva Sans Bold"/>
              </a:rPr>
              <a:t>refuse meta-instructions </a:t>
            </a:r>
          </a:p>
          <a:p>
            <a:pPr algn="l" marL="863601" indent="-287867" lvl="2">
              <a:lnSpc>
                <a:spcPts val="2000"/>
              </a:lnSpc>
              <a:buFont typeface="Arial"/>
              <a:buChar char="⚬"/>
            </a:pPr>
            <a:r>
              <a:rPr lang="en-US" b="true" sz="2000">
                <a:solidFill>
                  <a:srgbClr val="2C4372"/>
                </a:solidFill>
                <a:latin typeface="Canva Sans Bold"/>
                <a:ea typeface="Canva Sans Bold"/>
                <a:cs typeface="Canva Sans Bold"/>
                <a:sym typeface="Canva Sans Bold"/>
              </a:rPr>
              <a:t>avoid off-topic answers</a:t>
            </a:r>
            <a:r>
              <a:rPr lang="en-US" b="true" sz="2000">
                <a:solidFill>
                  <a:srgbClr val="2C4372"/>
                </a:solidFill>
                <a:latin typeface="Canva Sans Bold"/>
                <a:ea typeface="Canva Sans Bold"/>
                <a:cs typeface="Canva Sans Bold"/>
                <a:sym typeface="Canva Sans Bold"/>
              </a:rPr>
              <a:t>.</a:t>
            </a:r>
          </a:p>
          <a:p>
            <a:pPr algn="l">
              <a:lnSpc>
                <a:spcPts val="2000"/>
              </a:lnSpc>
            </a:pPr>
          </a:p>
        </p:txBody>
      </p:sp>
      <p:sp>
        <p:nvSpPr>
          <p:cNvPr name="TextBox 11" id="11"/>
          <p:cNvSpPr txBox="true"/>
          <p:nvPr/>
        </p:nvSpPr>
        <p:spPr>
          <a:xfrm rot="0">
            <a:off x="1379520" y="907083"/>
            <a:ext cx="6357106" cy="570767"/>
          </a:xfrm>
          <a:prstGeom prst="rect">
            <a:avLst/>
          </a:prstGeom>
        </p:spPr>
        <p:txBody>
          <a:bodyPr anchor="t" rtlCol="false" tIns="0" lIns="0" bIns="0" rIns="0">
            <a:spAutoFit/>
          </a:bodyPr>
          <a:lstStyle/>
          <a:p>
            <a:pPr algn="l">
              <a:lnSpc>
                <a:spcPts val="4330"/>
              </a:lnSpc>
            </a:pPr>
            <a:r>
              <a:rPr lang="en-US" sz="4330" b="true">
                <a:solidFill>
                  <a:srgbClr val="2C4372"/>
                </a:solidFill>
                <a:latin typeface="Canva Sans Bold"/>
                <a:ea typeface="Canva Sans Bold"/>
                <a:cs typeface="Canva Sans Bold"/>
                <a:sym typeface="Canva Sans Bold"/>
              </a:rPr>
              <a:t>Agents behavior</a:t>
            </a:r>
          </a:p>
        </p:txBody>
      </p:sp>
      <p:sp>
        <p:nvSpPr>
          <p:cNvPr name="Freeform 12" id="12"/>
          <p:cNvSpPr/>
          <p:nvPr/>
        </p:nvSpPr>
        <p:spPr>
          <a:xfrm flipH="false" flipV="false" rot="0">
            <a:off x="-229123" y="8600004"/>
            <a:ext cx="7061767" cy="7052940"/>
          </a:xfrm>
          <a:custGeom>
            <a:avLst/>
            <a:gdLst/>
            <a:ahLst/>
            <a:cxnLst/>
            <a:rect r="r" b="b" t="t" l="l"/>
            <a:pathLst>
              <a:path h="7052940" w="7061767">
                <a:moveTo>
                  <a:pt x="0" y="0"/>
                </a:moveTo>
                <a:lnTo>
                  <a:pt x="7061766" y="0"/>
                </a:lnTo>
                <a:lnTo>
                  <a:pt x="7061766" y="7052940"/>
                </a:lnTo>
                <a:lnTo>
                  <a:pt x="0" y="70529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DAGw53ktcys</dc:identifier>
  <dcterms:modified xsi:type="dcterms:W3CDTF">2011-08-01T06:04:30Z</dcterms:modified>
  <cp:revision>1</cp:revision>
  <dc:title>Blue and Navy Hexagon Geometric Thesis Defense Business Presentation </dc:title>
</cp:coreProperties>
</file>